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82" r:id="rId4"/>
  </p:sldMasterIdLst>
  <p:notesMasterIdLst>
    <p:notesMasterId r:id="rId20"/>
  </p:notesMasterIdLst>
  <p:sldIdLst>
    <p:sldId id="357" r:id="rId5"/>
    <p:sldId id="440" r:id="rId6"/>
    <p:sldId id="463" r:id="rId7"/>
    <p:sldId id="464" r:id="rId8"/>
    <p:sldId id="465" r:id="rId9"/>
    <p:sldId id="466" r:id="rId10"/>
    <p:sldId id="454" r:id="rId11"/>
    <p:sldId id="457" r:id="rId12"/>
    <p:sldId id="455" r:id="rId13"/>
    <p:sldId id="456" r:id="rId14"/>
    <p:sldId id="453" r:id="rId15"/>
    <p:sldId id="448" r:id="rId16"/>
    <p:sldId id="462" r:id="rId17"/>
    <p:sldId id="461" r:id="rId18"/>
    <p:sldId id="467" r:id="rId19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C6A501-D988-BF67-A659-2A6823978140}" name="Catherine Jenkins" initials="CJ" userId="S::catherine.jenkins@medr.cymru::2d20887d-7c28-4b43-8544-871826d30b62" providerId="AD"/>
  <p188:author id="{B2D71265-E98C-CF97-CB1C-978C81BE9509}" name="Harriet Barnes" initials="HB" userId="S::Harriet.Barnes@medr.cymru::4589835b-8cd9-4d53-9bba-9187fcb0cd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DFF"/>
    <a:srgbClr val="F0F0F0"/>
    <a:srgbClr val="FFEB8F"/>
    <a:srgbClr val="005C4F"/>
    <a:srgbClr val="33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4686C-FA0D-4006-88FD-3B230BD1FF75}" v="14" dt="2025-09-23T12:23:08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02" d="100"/>
          <a:sy n="102" d="100"/>
        </p:scale>
        <p:origin x="15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885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885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E7E686F6-138E-AD46-A84F-3AC979C54D0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8851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8851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18923F19-ADBF-B74D-92E4-8F025350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0FEA7-2038-10AE-F1FB-84B6C694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B2525-D104-55B2-8393-68A26F2DE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125D4C-CBDC-35D8-60BE-0DB5CEDD4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AEAAA-641D-4D29-072A-8849E8F50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276E6-5DB2-4237-16E9-A39BA6659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B137A-D0DB-B3EB-DCA9-E4C5ABDDC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9959A-F8CE-7895-A859-3553AAFB4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B4599-2EFE-5DCD-556D-B1D73410A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7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2A1AB-C156-50DC-4788-37C3B1FC0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D222D-619E-503B-93B7-51FE74988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E4EF2-E8D4-3957-F308-B82528005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7F236-E34B-5A4C-EFDF-199338563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1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58625-CBE4-FE35-9B82-4C49A924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F7D90-7EA4-2947-35A7-9B81798FD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ECCC1-76E7-FCB4-AED2-1F3CC28D4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D9353-C926-79F5-7BE5-0DAB551B4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3EF9C-C7E2-224A-2524-4F989F6F4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E018E-A592-91E0-D847-DE09D641E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B0FC8-D83F-96FA-3A99-3F2F249A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A2C84-17EF-9FDF-7FEA-F1BC0CBA0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5F85F-B1FE-0D85-AD3D-4A227D40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53A20-6759-82DE-AB3C-C4933EC9A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D0936-733F-8E5C-E4DA-D8C1CAB58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E20CD-E0B7-1845-7031-3E6681D96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228EC-4C51-9B2F-FFED-0914434D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808F0-D5FB-5F09-8D29-DFB6FE14E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7234D-EAB1-0322-A6D2-48DF1D9F2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7A527-724E-0074-8F04-849077B37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13A0B-DA4C-DB3C-7E5F-D262527D5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3C9D41-7F0A-0273-0ADE-8197CB472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A6A54-DA21-F67B-A60B-48180B653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B001C-056D-586D-7099-A142C66A5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BDBE9-C9F0-43CA-9D61-FF7EF0A8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4D81B-61B0-8F42-BFB4-AAB4975FF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750BF-8B3F-22B1-7E0A-4F4E97930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AD1AA-96B8-F889-E87F-5A6F90C37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4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6167-EB05-350E-68A4-A0DDE1FA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CD7F85-0A61-79D3-CC07-193805151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CFF27-EB26-0D89-FF83-3B707775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95C14-6790-065A-38D8-DC014ACB3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DE9DB-30B8-0453-7244-526B6036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E9117-BE13-6284-6FFC-F4DF59D6C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08F9E-FBCF-CD3A-CED3-65212D466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1CDC9-280D-506C-296D-5BAA93822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10968-8357-4A3C-5A98-21918D8A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DC819-BF82-209E-73EF-B344BA838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9EEFB-92F4-60BB-ADFC-FEDEAC264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353DF-E5C3-E044-227F-78776EFC1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1BA5C-8242-F81D-2CD4-629B28F56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848B8-DE83-D7A3-9939-51B89EA5E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40649-BB59-A6F9-9861-B78FCE6F3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875D1-FBF5-C31F-56A2-A8E15E5EE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23F19-ADBF-B74D-92E4-8F0253508C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3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4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4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61OdsQbOf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94" r="-32186" b="-12216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342900"/>
            <a:ext cx="5065630" cy="6172200"/>
            <a:chOff x="0" y="0"/>
            <a:chExt cx="2354580" cy="28689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3310" cy="2868930"/>
            </a:xfrm>
            <a:custGeom>
              <a:avLst/>
              <a:gdLst/>
              <a:ahLst/>
              <a:cxnLst/>
              <a:rect l="l" t="t" r="r" b="b"/>
              <a:pathLst>
                <a:path w="2353310" h="2868930">
                  <a:moveTo>
                    <a:pt x="784860" y="2801620"/>
                  </a:moveTo>
                  <a:cubicBezTo>
                    <a:pt x="905510" y="2842260"/>
                    <a:pt x="1042670" y="2868930"/>
                    <a:pt x="1177290" y="2868930"/>
                  </a:cubicBezTo>
                  <a:cubicBezTo>
                    <a:pt x="1311910" y="2868930"/>
                    <a:pt x="1441450" y="2846070"/>
                    <a:pt x="1560830" y="2805430"/>
                  </a:cubicBezTo>
                  <a:cubicBezTo>
                    <a:pt x="1563370" y="2804160"/>
                    <a:pt x="1565910" y="2804160"/>
                    <a:pt x="1568450" y="2802890"/>
                  </a:cubicBezTo>
                  <a:cubicBezTo>
                    <a:pt x="2016760" y="2640330"/>
                    <a:pt x="2346960" y="2211070"/>
                    <a:pt x="2353310" y="170942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708150"/>
                  </a:lnTo>
                  <a:cubicBezTo>
                    <a:pt x="6350" y="2213610"/>
                    <a:pt x="331470" y="2642870"/>
                    <a:pt x="784860" y="2801620"/>
                  </a:cubicBezTo>
                  <a:close/>
                </a:path>
              </a:pathLst>
            </a:custGeom>
            <a:solidFill>
              <a:srgbClr val="115850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2512285" y="5408444"/>
            <a:ext cx="1412660" cy="353165"/>
          </a:xfrm>
          <a:custGeom>
            <a:avLst/>
            <a:gdLst/>
            <a:ahLst/>
            <a:cxnLst/>
            <a:rect l="l" t="t" r="r" b="b"/>
            <a:pathLst>
              <a:path w="2118990" h="529747">
                <a:moveTo>
                  <a:pt x="0" y="0"/>
                </a:moveTo>
                <a:lnTo>
                  <a:pt x="2118990" y="0"/>
                </a:lnTo>
                <a:lnTo>
                  <a:pt x="2118990" y="529748"/>
                </a:lnTo>
                <a:lnTo>
                  <a:pt x="0" y="529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642627" y="4168767"/>
            <a:ext cx="3931631" cy="393163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80028" y="2258890"/>
            <a:ext cx="5065630" cy="274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8"/>
              </a:lnSpc>
            </a:pPr>
            <a:endParaRPr lang="en-US" sz="3733" dirty="0">
              <a:solidFill>
                <a:srgbClr val="FFFFFF"/>
              </a:solidFill>
              <a:latin typeface="Noto Sans Bold"/>
            </a:endParaRPr>
          </a:p>
          <a:p>
            <a:pPr algn="ctr" defTabSz="609630">
              <a:lnSpc>
                <a:spcPts val="6141"/>
              </a:lnSpc>
            </a:pPr>
            <a:r>
              <a:rPr lang="en-US" sz="3733" dirty="0">
                <a:solidFill>
                  <a:srgbClr val="FFFFFF"/>
                </a:solidFill>
                <a:latin typeface="Noto Sans Bold"/>
              </a:rPr>
              <a:t>New Apprenticeship</a:t>
            </a:r>
          </a:p>
          <a:p>
            <a:pPr algn="ctr" defTabSz="609630">
              <a:lnSpc>
                <a:spcPts val="6141"/>
              </a:lnSpc>
            </a:pPr>
            <a:r>
              <a:rPr lang="en-US" sz="3733" dirty="0" err="1">
                <a:solidFill>
                  <a:srgbClr val="FFFFFF"/>
                </a:solidFill>
                <a:latin typeface="Noto Sans Bold"/>
              </a:rPr>
              <a:t>Programme</a:t>
            </a:r>
            <a:r>
              <a:rPr lang="en-US" sz="3733" dirty="0">
                <a:solidFill>
                  <a:srgbClr val="FFFFFF"/>
                </a:solidFill>
                <a:latin typeface="Noto Sans Bold"/>
              </a:rPr>
              <a:t> 2027</a:t>
            </a:r>
          </a:p>
          <a:p>
            <a:pPr algn="ctr" defTabSz="609630">
              <a:lnSpc>
                <a:spcPts val="6141"/>
              </a:lnSpc>
            </a:pPr>
            <a:r>
              <a:rPr lang="en-US" sz="3733" dirty="0">
                <a:solidFill>
                  <a:srgbClr val="FFFFFF"/>
                </a:solidFill>
                <a:latin typeface="Noto Sans Bold"/>
              </a:rPr>
              <a:t>23/09/2025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37198" y="612538"/>
            <a:ext cx="3563157" cy="1236313"/>
            <a:chOff x="0" y="0"/>
            <a:chExt cx="3904361" cy="1354696"/>
          </a:xfrm>
        </p:grpSpPr>
        <p:sp>
          <p:nvSpPr>
            <p:cNvPr id="10" name="Freeform 10"/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36876" y="1901467"/>
            <a:ext cx="3561236" cy="453163"/>
          </a:xfrm>
          <a:custGeom>
            <a:avLst/>
            <a:gdLst/>
            <a:ahLst/>
            <a:cxnLst/>
            <a:rect l="l" t="t" r="r" b="b"/>
            <a:pathLst>
              <a:path w="5341854" h="679744">
                <a:moveTo>
                  <a:pt x="0" y="0"/>
                </a:moveTo>
                <a:lnTo>
                  <a:pt x="5341854" y="0"/>
                </a:lnTo>
                <a:lnTo>
                  <a:pt x="5341854" y="679744"/>
                </a:lnTo>
                <a:lnTo>
                  <a:pt x="0" y="679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29EC4-7517-E5BB-2B1C-9BA4CCD8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215576B4-B978-6443-227D-96F146A16223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C359CE0E-643A-3905-B1A8-1B41D3AF1E33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E0C0BBEB-0FF2-AF03-D37B-18B0872E9814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C8E1B255-2409-C1A5-1F40-E33D44AA95B5}"/>
              </a:ext>
            </a:extLst>
          </p:cNvPr>
          <p:cNvSpPr txBox="1"/>
          <p:nvPr/>
        </p:nvSpPr>
        <p:spPr>
          <a:xfrm>
            <a:off x="1081392" y="358965"/>
            <a:ext cx="946696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  <a:spcAft>
                <a:spcPts val="800"/>
              </a:spcAft>
            </a:pPr>
            <a:r>
              <a:rPr lang="en-US" sz="4179">
                <a:solidFill>
                  <a:srgbClr val="FFFFFF"/>
                </a:solidFill>
                <a:latin typeface="Noto Sans Bold"/>
              </a:rPr>
              <a:t>Challenges and Barriers 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CFAA040E-3DC6-E28C-8CB7-FD1259DF82CD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D4D53B5E-1C0F-456F-80A6-7CE8EF91170C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05535375-34B8-4A23-AED5-B1A7E617906D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F4DEDFD-EC5A-0A5D-F16B-D13DE58BF489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250A81E9-34D5-5B0F-3126-57FC1CD66EDC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156D559A-615D-F52D-5254-AE4A1D52C06D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DF6A0-2CC6-1D67-0461-0DFB9380BFFC}"/>
              </a:ext>
            </a:extLst>
          </p:cNvPr>
          <p:cNvSpPr txBox="1"/>
          <p:nvPr/>
        </p:nvSpPr>
        <p:spPr>
          <a:xfrm>
            <a:off x="627552" y="1305452"/>
            <a:ext cx="1126618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Unable to respond quickly to providers, employers and learners needs</a:t>
            </a: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Unable to test new delivery models to promote outcomes</a:t>
            </a: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GB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performance measures</a:t>
            </a: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Unable to flex the programme to respond to sector/occupational changes </a:t>
            </a:r>
            <a:endParaRPr lang="en-GB" sz="24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Unable to make changes to the </a:t>
            </a:r>
            <a:r>
              <a:rPr lang="en-GB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funding model </a:t>
            </a:r>
            <a:endParaRPr lang="en-GB" sz="24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Differing delivery models of contracted provision and degree apprenticeships grant funded provision causes confusion across the provider network and employers</a:t>
            </a: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Industry want a flexible, agile responsive apprenticeship programme – not able to meet these needs </a:t>
            </a: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SASW is too restrictive in the development of the apprenticeship frameworks  </a:t>
            </a:r>
            <a:r>
              <a:rPr lang="en-GB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endParaRPr lang="en-GB" sz="16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8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4185B-FC9E-486B-F83D-5CB45ACF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B7A494CE-199A-7C85-7EA8-98E1B87D72D4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2A3F33B-59AA-CC17-63A9-151B0A0B2419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59FE4956-9045-0BFB-8762-06181E89B15F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75E6792F-13F6-5685-FEE2-FCDBAA829663}"/>
              </a:ext>
            </a:extLst>
          </p:cNvPr>
          <p:cNvSpPr txBox="1"/>
          <p:nvPr/>
        </p:nvSpPr>
        <p:spPr>
          <a:xfrm>
            <a:off x="875500" y="255582"/>
            <a:ext cx="946696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  <a:spcAft>
                <a:spcPts val="800"/>
              </a:spcAft>
            </a:pPr>
            <a:r>
              <a:rPr lang="en-US" sz="4179">
                <a:solidFill>
                  <a:srgbClr val="FFFFFF"/>
                </a:solidFill>
                <a:latin typeface="Noto Sans Bold"/>
              </a:rPr>
              <a:t>Key Themes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643BB981-E699-0F52-5585-73DA4C08D702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F9354E21-A5C6-3FE7-3674-6AD5A8BA11DD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47D2975F-BA2B-CCD1-AA96-F9CE670BF9DC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20CC2C27-28FC-9C2F-CF95-93C5FFCF69C8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819635A4-CD67-712E-3C1D-8CE12525208B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C7D261C5-7414-D9C0-0C22-A73E0C54655E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5D0FD-A951-3519-3967-1430CB4D21C8}"/>
              </a:ext>
            </a:extLst>
          </p:cNvPr>
          <p:cNvSpPr txBox="1"/>
          <p:nvPr/>
        </p:nvSpPr>
        <p:spPr>
          <a:xfrm>
            <a:off x="833657" y="1046266"/>
            <a:ext cx="110600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age programme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support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support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joined up progression opportunities into and out of apprenticeships across tertiary education provision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flexibility on the delivery of the programme, including the length of apprenticeships, qualifications and other framework requirements, framework funding model, essential skills requirements and ability to recognise prior learning 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the economy and needs of industry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frameworks – streamlining the current sectors from 23 existing sector frameworks to 18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 successes of learners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promotion of Welsh language opportunities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Equality of opportunity and inclusive apprenticeships</a:t>
            </a:r>
            <a:endParaRPr lang="en-GB" sz="24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10167-4862-7837-3E71-630EA763B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EFD84CCC-2A31-94A4-D0D1-04EC3D834D28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84377FEE-2553-872B-B847-92E46A2D11A4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20805BD-E9C2-50D5-AF66-10B229C7327D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97324ED4-B3C6-6D8E-18ED-B779C22F3CC5}"/>
              </a:ext>
            </a:extLst>
          </p:cNvPr>
          <p:cNvSpPr txBox="1"/>
          <p:nvPr/>
        </p:nvSpPr>
        <p:spPr>
          <a:xfrm>
            <a:off x="633764" y="488730"/>
            <a:ext cx="946696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  <a:spcAft>
                <a:spcPts val="800"/>
              </a:spcAft>
            </a:pPr>
            <a:r>
              <a:rPr lang="en-US" sz="3800">
                <a:solidFill>
                  <a:srgbClr val="FFFFFF"/>
                </a:solidFill>
                <a:latin typeface="Noto Sans Bold"/>
              </a:rPr>
              <a:t>What the new </a:t>
            </a:r>
            <a:r>
              <a:rPr lang="en-US" sz="3800" err="1">
                <a:solidFill>
                  <a:srgbClr val="FFFFFF"/>
                </a:solidFill>
                <a:latin typeface="Noto Sans Bold"/>
              </a:rPr>
              <a:t>programme</a:t>
            </a:r>
            <a:r>
              <a:rPr lang="en-US" sz="3800">
                <a:solidFill>
                  <a:srgbClr val="FFFFFF"/>
                </a:solidFill>
                <a:latin typeface="Noto Sans Bold"/>
              </a:rPr>
              <a:t> needs to look like</a:t>
            </a:r>
            <a:endParaRPr lang="en-US" sz="4179">
              <a:solidFill>
                <a:srgbClr val="FFFFFF"/>
              </a:solidFill>
              <a:latin typeface="Noto Sans Bold"/>
            </a:endParaRP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85A97B6D-C8FA-8A02-4061-F458A6650587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20AA440-DE15-6A35-E96D-E590426CAA77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2FBBFEE-C232-7127-4730-BE2F4B34C135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334A1ACC-26F8-56B4-6994-4C925EDCE07D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C3CFCBB-253B-0194-6EF2-0779A5885FDA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3781D3E2-AB75-D8FA-1989-02BC290736B5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CAFC9-F461-2B24-44F8-B5A06B64C5AB}"/>
              </a:ext>
            </a:extLst>
          </p:cNvPr>
          <p:cNvSpPr txBox="1"/>
          <p:nvPr/>
        </p:nvSpPr>
        <p:spPr>
          <a:xfrm>
            <a:off x="419260" y="1899218"/>
            <a:ext cx="112959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proposing that the high level principles for the new programme are that it will: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an all-age programme.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apprenticeships from level 2 to level 6.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changing skills demands across the economy and regional skills needs.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the Welsh Government’s skills priorities, including responding to changing technologies and green skills.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needs of learners and support their progression through the tertiary education system and into and throughout their chosen career.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agile and responsive to ensure the right qualifications and skills are delivered to meet employer, learner and economy needs.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inclusive apprenticeships which are accessible for learners from a range of backgrounds and with protected characteristics.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apprenticeship opportunities available in Welsh.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high quality provision which strengthens outcomes and attainment of learners.</a:t>
            </a:r>
          </a:p>
        </p:txBody>
      </p:sp>
    </p:spTree>
    <p:extLst>
      <p:ext uri="{BB962C8B-B14F-4D97-AF65-F5344CB8AC3E}">
        <p14:creationId xmlns:p14="http://schemas.microsoft.com/office/powerpoint/2010/main" val="11781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F3B6E-0566-F3A0-0EED-33A979B49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B25DA950-968A-E8A8-DF9D-1F36A4DC0946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8A64BE34-40AA-A015-AFB0-63D79482E36C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7F64A469-CD50-045B-72AC-D736742CD43C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6175FC03-4418-F186-7EF1-4500A98FB0E7}"/>
              </a:ext>
            </a:extLst>
          </p:cNvPr>
          <p:cNvSpPr txBox="1"/>
          <p:nvPr/>
        </p:nvSpPr>
        <p:spPr>
          <a:xfrm>
            <a:off x="633764" y="488730"/>
            <a:ext cx="9466964" cy="606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  <a:spcAft>
                <a:spcPts val="800"/>
              </a:spcAft>
            </a:pPr>
            <a:r>
              <a:rPr lang="en-US" sz="3800" dirty="0">
                <a:solidFill>
                  <a:srgbClr val="FFFFFF"/>
                </a:solidFill>
                <a:latin typeface="Noto Sans Bold"/>
              </a:rPr>
              <a:t>Consultation </a:t>
            </a:r>
            <a:endParaRPr lang="en-US" sz="4179" dirty="0">
              <a:solidFill>
                <a:srgbClr val="FFFFFF"/>
              </a:solidFill>
              <a:latin typeface="Noto Sans Bold"/>
            </a:endParaRP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BAC50C59-7197-0E66-36A9-A713A5C7BBF2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6DB5472-3FF3-5FCB-5937-8AB3BDD8C1E1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BBC4DB46-6FEA-9BEA-EF32-FBE640442B85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979B642-F58A-2390-05F5-2CD9B700678F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D4D8A5A6-897D-D9A3-8A6D-841F6158D34C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EC23664B-8600-F941-D153-78E0BC16AC49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75931-8678-830E-5808-37D17E77BF00}"/>
              </a:ext>
            </a:extLst>
          </p:cNvPr>
          <p:cNvSpPr txBox="1"/>
          <p:nvPr/>
        </p:nvSpPr>
        <p:spPr>
          <a:xfrm>
            <a:off x="419260" y="1899218"/>
            <a:ext cx="112959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15</a:t>
            </a:r>
            <a:r>
              <a:rPr lang="en-GB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– 31</a:t>
            </a:r>
            <a:r>
              <a:rPr lang="en-GB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2025</a:t>
            </a:r>
          </a:p>
          <a:p>
            <a:pPr marL="742950" lvl="1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key areas – 26 questions:</a:t>
            </a:r>
          </a:p>
          <a:p>
            <a:pPr marL="742950" lvl="1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new apprenticeship programme trying to achieve?</a:t>
            </a:r>
          </a:p>
          <a:p>
            <a:pPr marL="1200150" lvl="2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the apprenticeship sector frameworks</a:t>
            </a:r>
          </a:p>
          <a:p>
            <a:pPr marL="1200150" lvl="2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journey </a:t>
            </a:r>
          </a:p>
          <a:p>
            <a:pPr marL="1200150" lvl="2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employers and industry engagement </a:t>
            </a:r>
          </a:p>
          <a:p>
            <a:pPr marL="1200150" lvl="2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learning providers in the design delivery and evaluation</a:t>
            </a:r>
          </a:p>
          <a:p>
            <a:pPr marL="1200150" lvl="2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 Welsh language opportunities </a:t>
            </a:r>
          </a:p>
          <a:p>
            <a:pPr marL="1200150" lvl="2" indent="-28575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55486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EBC34-B10F-05D0-F7B8-8DF0DDC4F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8988B6BA-4445-1DF1-CBBE-E76AC8532310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B7EC034C-F538-4F96-90FA-EA9EF740FB6E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1456DBB4-3551-8B1E-BCFE-72D7923F011F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EA50A970-6704-0B47-C86C-FA94F42A4B06}"/>
              </a:ext>
            </a:extLst>
          </p:cNvPr>
          <p:cNvSpPr txBox="1"/>
          <p:nvPr/>
        </p:nvSpPr>
        <p:spPr>
          <a:xfrm>
            <a:off x="633764" y="228754"/>
            <a:ext cx="946696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  <a:spcAft>
                <a:spcPts val="800"/>
              </a:spcAft>
            </a:pPr>
            <a:r>
              <a:rPr lang="en-US" sz="3800">
                <a:solidFill>
                  <a:srgbClr val="FFFFFF"/>
                </a:solidFill>
                <a:latin typeface="Noto Sans Bold"/>
              </a:rPr>
              <a:t>Key steps to August 2027</a:t>
            </a:r>
            <a:r>
              <a:rPr lang="en-US" sz="4179">
                <a:solidFill>
                  <a:srgbClr val="FFFFFF"/>
                </a:solidFill>
                <a:latin typeface="Noto Sans Bold"/>
              </a:rPr>
              <a:t> 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ED4A5CC6-B736-5711-96AC-71D3845B9E45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49952A92-B533-1E70-0C88-590411D8605E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3F8229F0-D245-C111-39CC-1FF0CC7DF9C0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33E48496-C603-BA8A-D0AC-624E428CF456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F1006EAF-E6C9-853B-29E3-37AD37A49DA7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26B36404-BFCE-873B-FDF5-02AC2BFCD80F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26A00-601A-932E-68FF-6ABA4C1335AF}"/>
              </a:ext>
            </a:extLst>
          </p:cNvPr>
          <p:cNvSpPr txBox="1"/>
          <p:nvPr/>
        </p:nvSpPr>
        <p:spPr>
          <a:xfrm>
            <a:off x="552079" y="1071801"/>
            <a:ext cx="831034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0">
              <a:spcAft>
                <a:spcPts val="600"/>
              </a:spcAft>
              <a:tabLst>
                <a:tab pos="960120" algn="l"/>
                <a:tab pos="457200" algn="l"/>
              </a:tabLst>
            </a:pPr>
            <a:r>
              <a:rPr lang="en-GB" sz="2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Programme design</a:t>
            </a: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Consultation on key principles: September – October 2025 </a:t>
            </a: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Finalise Programme Design: January 2026</a:t>
            </a: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Task and Finish group: November – January 2026</a:t>
            </a: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Board – Spring 2026  </a:t>
            </a:r>
          </a:p>
          <a:p>
            <a:pPr marL="960120" indent="-274320" hangingPunct="0">
              <a:spcAft>
                <a:spcPts val="600"/>
              </a:spcAft>
              <a:buNone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hangingPunct="0">
              <a:spcAft>
                <a:spcPts val="600"/>
              </a:spcAft>
              <a:tabLst>
                <a:tab pos="960120" algn="l"/>
                <a:tab pos="457200" algn="l"/>
              </a:tabLst>
            </a:pPr>
            <a:r>
              <a:rPr lang="en-GB" sz="2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Delivery model</a:t>
            </a: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Board approval on commissioning model: 11</a:t>
            </a:r>
            <a:r>
              <a:rPr lang="en-GB" sz="2000" u="none" strike="noStrike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September 2025 </a:t>
            </a: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Commissioning:  April 2026 – April 2027</a:t>
            </a: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Allocations: May 2027</a:t>
            </a:r>
          </a:p>
          <a:p>
            <a:pPr marL="960120" indent="-274320" hangingPunct="0">
              <a:spcAft>
                <a:spcPts val="600"/>
              </a:spcAft>
              <a:buFontTx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Implementation:  April 2027 – August 2027 </a:t>
            </a:r>
          </a:p>
          <a:p>
            <a:pPr marL="960120" indent="-274320" hangingPunct="0">
              <a:spcAft>
                <a:spcPts val="600"/>
              </a:spcAft>
              <a:buNone/>
              <a:tabLst>
                <a:tab pos="960120" algn="l"/>
                <a:tab pos="457200" algn="l"/>
              </a:tabLst>
            </a:pPr>
            <a:r>
              <a:rPr lang="en-GB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hangingPunct="0">
              <a:spcAft>
                <a:spcPts val="600"/>
              </a:spcAft>
              <a:tabLst>
                <a:tab pos="960120" algn="l"/>
                <a:tab pos="457200" algn="l"/>
              </a:tabLst>
            </a:pPr>
            <a:r>
              <a:rPr lang="en-GB" sz="2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Legislation</a:t>
            </a:r>
          </a:p>
          <a:p>
            <a:pPr marL="800100" lvl="1" indent="-342900" hangingPunct="0">
              <a:spcAft>
                <a:spcPts val="600"/>
              </a:spcAft>
              <a:buFont typeface="Arial" panose="020B0604020202020204" pitchFamily="34" charset="0"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New funding powers: April 2026 </a:t>
            </a:r>
          </a:p>
          <a:p>
            <a:pPr marL="800100" lvl="1" indent="-342900" hangingPunct="0">
              <a:spcAft>
                <a:spcPts val="600"/>
              </a:spcAft>
              <a:buFont typeface="Arial" panose="020B0604020202020204" pitchFamily="34" charset="0"/>
              <a:buChar char="-"/>
              <a:tabLst>
                <a:tab pos="960120" algn="l"/>
                <a:tab pos="4572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Part 4 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TER Act</a:t>
            </a:r>
          </a:p>
        </p:txBody>
      </p:sp>
    </p:spTree>
    <p:extLst>
      <p:ext uri="{BB962C8B-B14F-4D97-AF65-F5344CB8AC3E}">
        <p14:creationId xmlns:p14="http://schemas.microsoft.com/office/powerpoint/2010/main" val="118617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153C7C-D974-7497-BAAD-C05DC172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288" y="3198168"/>
            <a:ext cx="7401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https://www.youtube.com/watch?v=D61OdsQbOfI</a:t>
            </a:r>
            <a:endParaRPr kumimoji="0" lang="en-GB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1C7E4-9C24-DF8A-2EDD-F08601E9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8F92A7D5-25B2-7663-ACFD-1B960F9D2094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D400D5C1-3826-B0BC-2321-A211C0C75C60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DC94ECC9-09CD-8FB1-8828-17E7E2C9CA9A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51" name="Group 11">
            <a:extLst>
              <a:ext uri="{FF2B5EF4-FFF2-40B4-BE49-F238E27FC236}">
                <a16:creationId xmlns:a16="http://schemas.microsoft.com/office/drawing/2014/main" id="{99D26EE3-F02A-C978-F350-01B6FBE6AF0B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48611C1-A2B9-8C54-D5AC-237B957F299F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E521B449-9777-DFB3-3D73-DEE754D85323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28EE04F5-7EBF-9FAF-076A-F9F9AE811ABA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913EF8B8-AAAD-72F0-DDA2-4A46B51A5994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A8E040B4-6D67-7AD3-02E4-7A5E8B66E301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045B2CD5-850A-BA4E-F2E9-D3F3551C99C5}"/>
              </a:ext>
            </a:extLst>
          </p:cNvPr>
          <p:cNvGrpSpPr/>
          <p:nvPr/>
        </p:nvGrpSpPr>
        <p:grpSpPr>
          <a:xfrm>
            <a:off x="-1246064" y="-982518"/>
            <a:ext cx="2781669" cy="2781669"/>
            <a:chOff x="0" y="0"/>
            <a:chExt cx="6350000" cy="635000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18436C9D-1867-A33A-48B4-41F3F530A97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1DDADEDF-F1E0-CD35-8F86-6A9D0BDD368F}"/>
              </a:ext>
            </a:extLst>
          </p:cNvPr>
          <p:cNvGrpSpPr/>
          <p:nvPr/>
        </p:nvGrpSpPr>
        <p:grpSpPr>
          <a:xfrm>
            <a:off x="1493723" y="1497198"/>
            <a:ext cx="10513323" cy="5272623"/>
            <a:chOff x="-11852" y="-9525"/>
            <a:chExt cx="12126082" cy="1269526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F3ACEAD-00EA-20D1-A2DD-47293373DD9C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B6EB1D-B469-44AF-6AFB-712578FDECDF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FD9C4D54-E2A5-9488-0D22-10DC9F66D101}"/>
              </a:ext>
            </a:extLst>
          </p:cNvPr>
          <p:cNvSpPr txBox="1"/>
          <p:nvPr/>
        </p:nvSpPr>
        <p:spPr>
          <a:xfrm>
            <a:off x="1034348" y="620818"/>
            <a:ext cx="1051332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</a:pPr>
            <a:r>
              <a:rPr lang="en-GB" sz="4179" kern="100" dirty="0">
                <a:solidFill>
                  <a:srgbClr val="FFFFFF"/>
                </a:solidFill>
                <a:latin typeface="Noto Sans Bold"/>
                <a:ea typeface="Aptos" panose="020B0004020202020204" pitchFamily="34" charset="0"/>
                <a:cs typeface="Arial" panose="020B0604020202020204" pitchFamily="34" charset="0"/>
              </a:rPr>
              <a:t>Skills drivers and needs</a:t>
            </a:r>
            <a:endParaRPr lang="en-GB" sz="2800" kern="100" dirty="0">
              <a:solidFill>
                <a:srgbClr val="F0F0F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23EED48-CA39-D5B4-B4FB-A929BF69B379}"/>
              </a:ext>
            </a:extLst>
          </p:cNvPr>
          <p:cNvSpPr/>
          <p:nvPr/>
        </p:nvSpPr>
        <p:spPr>
          <a:xfrm>
            <a:off x="10657071" y="1192189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1CFD1-6204-60EE-292D-F07E7466919B}"/>
              </a:ext>
            </a:extLst>
          </p:cNvPr>
          <p:cNvSpPr txBox="1"/>
          <p:nvPr/>
        </p:nvSpPr>
        <p:spPr>
          <a:xfrm>
            <a:off x="1493723" y="1296074"/>
            <a:ext cx="10473004" cy="5574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UK Industrial Strategy – IS8 sectors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+ construction, health and social care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WG economic mission, sector plans and other priorities </a:t>
            </a:r>
            <a:r>
              <a:rPr lang="en-GB" sz="2600" kern="0" dirty="0" err="1">
                <a:solidFill>
                  <a:srgbClr val="F0F0F0"/>
                </a:solidFill>
                <a:latin typeface="Arial" panose="020B0604020202020204" pitchFamily="34" charset="0"/>
              </a:rPr>
              <a:t>eg</a:t>
            </a: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 Net Zero Skills/’Green Jobs’, Foundational Economy, Retail, Affordable Housing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/>
                <a:cs typeface="Arial"/>
              </a:rPr>
              <a:t>Regional Skills Partnerships intelligence and CJCs</a:t>
            </a:r>
            <a:endParaRPr lang="en-GB" sz="2600" kern="0" dirty="0">
              <a:solidFill>
                <a:srgbClr val="F0F0F0"/>
              </a:solidFill>
              <a:latin typeface="Arial" panose="020B0604020202020204" pitchFamily="34" charset="0"/>
              <a:cs typeface="Arial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Skills England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</a:rPr>
              <a:t>Major investment programmes – </a:t>
            </a:r>
            <a:r>
              <a:rPr lang="en-GB" sz="2600" kern="0" dirty="0" err="1">
                <a:solidFill>
                  <a:schemeClr val="bg1"/>
                </a:solidFill>
                <a:latin typeface="Arial" panose="020B0604020202020204" pitchFamily="34" charset="0"/>
              </a:rPr>
              <a:t>eg</a:t>
            </a: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</a:rPr>
              <a:t> Freeports, Investment Zones, City and Growth Deals, AI Investment Zones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Other inward investment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Future Shared Prosperity Fund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600" kern="0" dirty="0">
                <a:solidFill>
                  <a:srgbClr val="F0F0F0"/>
                </a:solidFill>
                <a:latin typeface="Arial" panose="020B0604020202020204" pitchFamily="34" charset="0"/>
              </a:rPr>
              <a:t>Young Person’s Guarantee</a:t>
            </a:r>
          </a:p>
        </p:txBody>
      </p:sp>
    </p:spTree>
    <p:extLst>
      <p:ext uri="{BB962C8B-B14F-4D97-AF65-F5344CB8AC3E}">
        <p14:creationId xmlns:p14="http://schemas.microsoft.com/office/powerpoint/2010/main" val="392706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BC6D2-C7DF-8B4D-5F21-A47CEB86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34C6ED62-3C55-5B64-C33D-5F3B5F403259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C56E0B3D-674C-8963-0C80-E51FE4B69E47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21C8E525-0A40-54AB-A9F7-5C92C5CE8A44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51" name="Group 11">
            <a:extLst>
              <a:ext uri="{FF2B5EF4-FFF2-40B4-BE49-F238E27FC236}">
                <a16:creationId xmlns:a16="http://schemas.microsoft.com/office/drawing/2014/main" id="{149CEAEE-0E75-4F62-A968-BD9E5979FC2A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DCC9357D-83E5-6857-F8B4-84316E5CB73D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553EEFCC-A7FD-CB5E-B290-9F925C51EE2D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DAA22BE4-BA07-0F40-6756-EB956A91DBB3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A1823456-FC43-0F01-1BDA-7DBD2A26CFBE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21F419D2-60A0-0D78-517B-81CA300FA806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64F0402F-8CFB-7FD1-DECC-84DBB16C620D}"/>
              </a:ext>
            </a:extLst>
          </p:cNvPr>
          <p:cNvGrpSpPr/>
          <p:nvPr/>
        </p:nvGrpSpPr>
        <p:grpSpPr>
          <a:xfrm>
            <a:off x="-1246064" y="-982518"/>
            <a:ext cx="2781669" cy="2781669"/>
            <a:chOff x="0" y="0"/>
            <a:chExt cx="6350000" cy="635000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3989DAC4-91FC-246A-DE79-A50097B6699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8CF349B-8D0D-91D8-82E4-B141657CAD3C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53FBB193-4609-FDDC-6F7F-CBB987D20A04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A7D0CAC-2FC9-806A-ED08-1C7AF2D14C2F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F97FAD3-C65B-20AC-A579-A1474CC5FCF5}"/>
              </a:ext>
            </a:extLst>
          </p:cNvPr>
          <p:cNvSpPr txBox="1"/>
          <p:nvPr/>
        </p:nvSpPr>
        <p:spPr>
          <a:xfrm>
            <a:off x="983834" y="418517"/>
            <a:ext cx="946696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</a:pPr>
            <a:r>
              <a:rPr lang="en-GB" sz="4179" kern="100">
                <a:solidFill>
                  <a:srgbClr val="FFFFFF"/>
                </a:solidFill>
                <a:latin typeface="Noto Sans Bold"/>
                <a:ea typeface="Aptos" panose="020B0004020202020204" pitchFamily="34" charset="0"/>
                <a:cs typeface="Arial" panose="020B0604020202020204" pitchFamily="34" charset="0"/>
              </a:rPr>
              <a:t>Vocational skills system </a:t>
            </a:r>
            <a:endParaRPr lang="en-GB" sz="2800" kern="100">
              <a:solidFill>
                <a:srgbClr val="F0F0F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US" sz="4179">
                <a:solidFill>
                  <a:srgbClr val="FFFFFF"/>
                </a:solidFill>
                <a:latin typeface="Noto Sans Bold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20B9A1-8098-F499-E71C-901F9DF664C1}"/>
              </a:ext>
            </a:extLst>
          </p:cNvPr>
          <p:cNvGrpSpPr/>
          <p:nvPr/>
        </p:nvGrpSpPr>
        <p:grpSpPr>
          <a:xfrm>
            <a:off x="3391362" y="6203119"/>
            <a:ext cx="1309763" cy="1309763"/>
            <a:chOff x="0" y="0"/>
            <a:chExt cx="6350000" cy="63500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815D290-78C4-BA64-FF8E-9BE057494E2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16">
            <a:extLst>
              <a:ext uri="{FF2B5EF4-FFF2-40B4-BE49-F238E27FC236}">
                <a16:creationId xmlns:a16="http://schemas.microsoft.com/office/drawing/2014/main" id="{B3BF13BE-5F21-F40C-5329-C6B024D253C1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2F57B39-BBA2-6A0A-A700-446D97D8A45B}"/>
              </a:ext>
            </a:extLst>
          </p:cNvPr>
          <p:cNvSpPr txBox="1"/>
          <p:nvPr/>
        </p:nvSpPr>
        <p:spPr>
          <a:xfrm>
            <a:off x="983834" y="1178964"/>
            <a:ext cx="9466964" cy="658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Apprenticeships (levels 2-5)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Degree apprenticeships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FE Part Time provision including PLAs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FE full time provision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Adult community learning – basic skills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Flexible skills programme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/>
                <a:cs typeface="Arial"/>
              </a:rPr>
              <a:t>Employability programmes (Jobs Growth Wales+, </a:t>
            </a:r>
            <a:r>
              <a:rPr lang="en-GB" sz="2800" kern="0" err="1">
                <a:solidFill>
                  <a:srgbClr val="F0F0F0"/>
                </a:solidFill>
                <a:latin typeface="Arial"/>
                <a:cs typeface="Arial"/>
              </a:rPr>
              <a:t>ReAct</a:t>
            </a:r>
            <a:r>
              <a:rPr lang="en-GB" sz="2800" kern="0">
                <a:solidFill>
                  <a:srgbClr val="F0F0F0"/>
                </a:solidFill>
                <a:latin typeface="Arial"/>
                <a:cs typeface="Arial"/>
              </a:rPr>
              <a:t>)</a:t>
            </a:r>
          </a:p>
          <a:p>
            <a:pPr marL="228600" indent="-342900">
              <a:lnSpc>
                <a:spcPct val="114999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/>
                <a:cs typeface="Arial"/>
              </a:rPr>
              <a:t>UK Gov programmes (Multiply)</a:t>
            </a:r>
            <a:endParaRPr lang="en-GB"/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Funding for skills within major investment programmes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Employer-directed provision </a:t>
            </a:r>
            <a:r>
              <a:rPr lang="en-GB" sz="2800" kern="0" err="1">
                <a:solidFill>
                  <a:srgbClr val="F0F0F0"/>
                </a:solidFill>
                <a:latin typeface="Arial" panose="020B0604020202020204" pitchFamily="34" charset="0"/>
              </a:rPr>
              <a:t>eg</a:t>
            </a: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 vendor qualifications in IT, professional development</a:t>
            </a:r>
          </a:p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800" kern="0">
              <a:solidFill>
                <a:srgbClr val="F0F0F0"/>
              </a:solidFill>
              <a:latin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US" sz="4179">
                <a:solidFill>
                  <a:srgbClr val="FFFFFF"/>
                </a:solidFill>
                <a:latin typeface="Noto Sans Bold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9A866B-C930-4111-459C-80675873E01C}"/>
              </a:ext>
            </a:extLst>
          </p:cNvPr>
          <p:cNvSpPr/>
          <p:nvPr/>
        </p:nvSpPr>
        <p:spPr>
          <a:xfrm>
            <a:off x="630425" y="1074041"/>
            <a:ext cx="8047856" cy="2492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8822961-8F1A-974F-0878-3D08B16C5AAC}"/>
              </a:ext>
            </a:extLst>
          </p:cNvPr>
          <p:cNvSpPr/>
          <p:nvPr/>
        </p:nvSpPr>
        <p:spPr>
          <a:xfrm>
            <a:off x="9104243" y="1634576"/>
            <a:ext cx="2514635" cy="1016631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In Medr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5A5AA-A73A-8A61-4D4A-EF71AEEF1F38}"/>
              </a:ext>
            </a:extLst>
          </p:cNvPr>
          <p:cNvSpPr/>
          <p:nvPr/>
        </p:nvSpPr>
        <p:spPr>
          <a:xfrm>
            <a:off x="630425" y="3638581"/>
            <a:ext cx="9916412" cy="1484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5F7B195-E308-5A47-F022-15C98E929F5D}"/>
              </a:ext>
            </a:extLst>
          </p:cNvPr>
          <p:cNvSpPr/>
          <p:nvPr/>
        </p:nvSpPr>
        <p:spPr>
          <a:xfrm>
            <a:off x="10696763" y="3872431"/>
            <a:ext cx="1327263" cy="1016631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WG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F65E737-0E11-F6A1-E788-02154D5F3C5A}"/>
              </a:ext>
            </a:extLst>
          </p:cNvPr>
          <p:cNvSpPr/>
          <p:nvPr/>
        </p:nvSpPr>
        <p:spPr>
          <a:xfrm>
            <a:off x="10342464" y="5122913"/>
            <a:ext cx="1681562" cy="63599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Regional / CJCS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3ABCC96F-405D-B43A-3B11-C7CE66B95EC5}"/>
              </a:ext>
            </a:extLst>
          </p:cNvPr>
          <p:cNvSpPr/>
          <p:nvPr/>
        </p:nvSpPr>
        <p:spPr>
          <a:xfrm>
            <a:off x="10308080" y="5792291"/>
            <a:ext cx="1681562" cy="63599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286478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01438-3B57-5E64-4877-BCFC9E17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97CD947F-48C7-DC19-084D-5AEB3EEDF0C9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8DA32AE5-919A-FB24-FA30-BF969CFA59DF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C418CA47-F7C2-745E-C752-E888251BD0B7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51" name="Group 11">
            <a:extLst>
              <a:ext uri="{FF2B5EF4-FFF2-40B4-BE49-F238E27FC236}">
                <a16:creationId xmlns:a16="http://schemas.microsoft.com/office/drawing/2014/main" id="{28CF199F-BA48-2B00-38A3-63EFA301CDF9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629EE9B-587E-B3FF-8B0D-2EF01B6F22AF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8CD18ECB-208D-CEB2-BF2B-C619EDEBCF0B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920BD772-B98B-9390-9B3B-F25DDF138392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0E357516-38C0-2820-E6E2-D8B84D1007AC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B36BDC92-7B92-CD6D-E9E8-2D9B02571CB0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B23B9C7A-24C4-54E4-2699-E03A7F950A26}"/>
              </a:ext>
            </a:extLst>
          </p:cNvPr>
          <p:cNvGrpSpPr/>
          <p:nvPr/>
        </p:nvGrpSpPr>
        <p:grpSpPr>
          <a:xfrm>
            <a:off x="-1246064" y="-982518"/>
            <a:ext cx="2781669" cy="2781669"/>
            <a:chOff x="0" y="0"/>
            <a:chExt cx="6350000" cy="635000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E69CD38D-6D98-7907-6C43-77DCA14356F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A68A49DF-D3EC-2250-AF34-5C204A46ED79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B69642D-3465-E617-7AB7-0B769F10CF9C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1547A29-0B92-6E36-B6A8-3FDD41AFBEFA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F59CF91-552E-FCED-9BFB-1C48D809FB96}"/>
              </a:ext>
            </a:extLst>
          </p:cNvPr>
          <p:cNvSpPr txBox="1"/>
          <p:nvPr/>
        </p:nvSpPr>
        <p:spPr>
          <a:xfrm>
            <a:off x="365689" y="193429"/>
            <a:ext cx="946696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</a:pPr>
            <a:r>
              <a:rPr lang="en-GB" sz="4179" kern="100">
                <a:solidFill>
                  <a:srgbClr val="FFFFFF"/>
                </a:solidFill>
                <a:latin typeface="Noto Sans Bold"/>
                <a:ea typeface="Aptos" panose="020B0004020202020204" pitchFamily="34" charset="0"/>
                <a:cs typeface="Arial" panose="020B0604020202020204" pitchFamily="34" charset="0"/>
              </a:rPr>
              <a:t>Vocational skills system </a:t>
            </a:r>
            <a:endParaRPr lang="en-GB" sz="2800" kern="100">
              <a:solidFill>
                <a:srgbClr val="F0F0F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57900E8E-4D8B-7A6B-92A8-B9DF39D35ACB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37162D52-FFE9-FFC3-70E5-E94862748E5C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A4D2EC7B-AF0A-E1BC-7CB3-2B57FD344FF9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5FB5F48-927E-05EC-8BD0-5B6BB744B2B9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3AAC273-DD3B-7117-CC81-5D496F3EA2F3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6">
            <a:extLst>
              <a:ext uri="{FF2B5EF4-FFF2-40B4-BE49-F238E27FC236}">
                <a16:creationId xmlns:a16="http://schemas.microsoft.com/office/drawing/2014/main" id="{6B0A23A5-40EA-9B72-89BB-1744981FBCE4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B676269-3207-87C0-0300-DA1BEDEEC951}"/>
              </a:ext>
            </a:extLst>
          </p:cNvPr>
          <p:cNvSpPr txBox="1"/>
          <p:nvPr/>
        </p:nvSpPr>
        <p:spPr>
          <a:xfrm>
            <a:off x="983834" y="1178964"/>
            <a:ext cx="9466964" cy="113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800" kern="0">
              <a:solidFill>
                <a:srgbClr val="F0F0F0"/>
              </a:solidFill>
              <a:latin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US" sz="4179">
                <a:solidFill>
                  <a:srgbClr val="FFFFFF"/>
                </a:solidFill>
                <a:latin typeface="Noto Sans Bold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745C16-9B38-180B-C1DA-2C59DD224845}"/>
              </a:ext>
            </a:extLst>
          </p:cNvPr>
          <p:cNvSpPr/>
          <p:nvPr/>
        </p:nvSpPr>
        <p:spPr>
          <a:xfrm>
            <a:off x="274617" y="836902"/>
            <a:ext cx="3286408" cy="12679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Apprenticeships (levels 2-5)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063DF3-DA79-A348-A139-38FC6C3356D2}"/>
              </a:ext>
            </a:extLst>
          </p:cNvPr>
          <p:cNvSpPr/>
          <p:nvPr/>
        </p:nvSpPr>
        <p:spPr>
          <a:xfrm>
            <a:off x="8827412" y="1560923"/>
            <a:ext cx="3286408" cy="12679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Adult community learning (basic skills)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953F0E-88C7-DBF1-5C00-6FCA1C3931DA}"/>
              </a:ext>
            </a:extLst>
          </p:cNvPr>
          <p:cNvSpPr/>
          <p:nvPr/>
        </p:nvSpPr>
        <p:spPr>
          <a:xfrm>
            <a:off x="4355207" y="836901"/>
            <a:ext cx="3286408" cy="12679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FE full time/</a:t>
            </a:r>
          </a:p>
          <a:p>
            <a:pPr algn="ctr"/>
            <a:r>
              <a:rPr lang="en-GB" sz="2400"/>
              <a:t>sixth forms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64ACCB-6862-8EFC-1605-70D822A17EB7}"/>
              </a:ext>
            </a:extLst>
          </p:cNvPr>
          <p:cNvSpPr/>
          <p:nvPr/>
        </p:nvSpPr>
        <p:spPr>
          <a:xfrm>
            <a:off x="6588881" y="2660019"/>
            <a:ext cx="3286408" cy="12679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FE Part Time (</a:t>
            </a:r>
            <a:r>
              <a:rPr lang="en-GB" sz="2400" err="1"/>
              <a:t>eg</a:t>
            </a:r>
            <a:r>
              <a:rPr lang="en-GB" sz="2400"/>
              <a:t> PLAs)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51A45E-09AD-E2C9-A99B-89123BCE8344}"/>
              </a:ext>
            </a:extLst>
          </p:cNvPr>
          <p:cNvSpPr/>
          <p:nvPr/>
        </p:nvSpPr>
        <p:spPr>
          <a:xfrm>
            <a:off x="3103618" y="2294551"/>
            <a:ext cx="3286408" cy="12679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Degree Apprenticeships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69AD2D-EBD0-E3C4-FE19-F5000A882829}"/>
              </a:ext>
            </a:extLst>
          </p:cNvPr>
          <p:cNvSpPr/>
          <p:nvPr/>
        </p:nvSpPr>
        <p:spPr>
          <a:xfrm>
            <a:off x="365689" y="3345845"/>
            <a:ext cx="3286408" cy="1267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Flexible Skills Programme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4D8CD5-DE26-C0C6-F532-CA1A8355C4CE}"/>
              </a:ext>
            </a:extLst>
          </p:cNvPr>
          <p:cNvSpPr/>
          <p:nvPr/>
        </p:nvSpPr>
        <p:spPr>
          <a:xfrm>
            <a:off x="407406" y="5143592"/>
            <a:ext cx="3286408" cy="1267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WG Employability programmes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ADA4E2-6490-0475-9591-DD6707D47DFA}"/>
              </a:ext>
            </a:extLst>
          </p:cNvPr>
          <p:cNvSpPr/>
          <p:nvPr/>
        </p:nvSpPr>
        <p:spPr>
          <a:xfrm>
            <a:off x="3480833" y="4232386"/>
            <a:ext cx="3286408" cy="1267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UK government programmes (Multiply)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3AA231-0104-3389-600C-6C18CD1D024C}"/>
              </a:ext>
            </a:extLst>
          </p:cNvPr>
          <p:cNvSpPr/>
          <p:nvPr/>
        </p:nvSpPr>
        <p:spPr>
          <a:xfrm>
            <a:off x="5124037" y="5500369"/>
            <a:ext cx="3286408" cy="1267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Major investment programmes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9A9C4D-79CC-2B00-8C13-034F8FF9309B}"/>
              </a:ext>
            </a:extLst>
          </p:cNvPr>
          <p:cNvSpPr/>
          <p:nvPr/>
        </p:nvSpPr>
        <p:spPr>
          <a:xfrm>
            <a:off x="8539903" y="5364872"/>
            <a:ext cx="3286408" cy="12679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Employer-directed provision (vendor quals, CPD)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D44F88-0590-F509-2288-8B2E942126EF}"/>
              </a:ext>
            </a:extLst>
          </p:cNvPr>
          <p:cNvSpPr/>
          <p:nvPr/>
        </p:nvSpPr>
        <p:spPr>
          <a:xfrm>
            <a:off x="7933320" y="3969594"/>
            <a:ext cx="3286408" cy="12679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HE level 4&amp;5 (HNCs/HNDs/ </a:t>
            </a:r>
            <a:r>
              <a:rPr lang="en-GB" sz="2400" err="1"/>
              <a:t>FdD</a:t>
            </a:r>
            <a:r>
              <a:rPr lang="en-GB" sz="2400"/>
              <a:t>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E30773C-CF02-E95B-CFCD-3CF61362917B}"/>
              </a:ext>
            </a:extLst>
          </p:cNvPr>
          <p:cNvSpPr/>
          <p:nvPr/>
        </p:nvSpPr>
        <p:spPr>
          <a:xfrm>
            <a:off x="7814884" y="552258"/>
            <a:ext cx="2056022" cy="84057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Qualifications Wales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44B6B4-F6C4-A57C-A87D-E3A2E47493CF}"/>
              </a:ext>
            </a:extLst>
          </p:cNvPr>
          <p:cNvSpPr/>
          <p:nvPr/>
        </p:nvSpPr>
        <p:spPr>
          <a:xfrm>
            <a:off x="10203220" y="2996997"/>
            <a:ext cx="1809412" cy="9089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Careers Wales</a:t>
            </a:r>
          </a:p>
        </p:txBody>
      </p:sp>
    </p:spTree>
    <p:extLst>
      <p:ext uri="{BB962C8B-B14F-4D97-AF65-F5344CB8AC3E}">
        <p14:creationId xmlns:p14="http://schemas.microsoft.com/office/powerpoint/2010/main" val="81886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332C8-684C-95DD-194E-3BF92089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0D62259F-646A-142E-8E49-9EE1CE95F988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74575680-D9E3-0741-6DAB-11DAB35927C7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EC004939-6F5E-3B9E-4021-1582CC04C823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51" name="Group 11">
            <a:extLst>
              <a:ext uri="{FF2B5EF4-FFF2-40B4-BE49-F238E27FC236}">
                <a16:creationId xmlns:a16="http://schemas.microsoft.com/office/drawing/2014/main" id="{266C4688-2A5E-B162-6B3E-3A7229DD88A5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02E363F3-90B9-5F21-A8CA-9067724307D4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E3B487F9-A0A7-DE67-DA11-1F90D84763E6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017FCDF1-DF5C-2382-0AD2-1610AF2B2A93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8C172AFC-7AB8-1E51-940D-4D196656B7AB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A9D5C200-C2AB-9395-476A-DF4F73767466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F3A89F5A-6704-1634-6A54-EF4B716634DD}"/>
              </a:ext>
            </a:extLst>
          </p:cNvPr>
          <p:cNvGrpSpPr/>
          <p:nvPr/>
        </p:nvGrpSpPr>
        <p:grpSpPr>
          <a:xfrm>
            <a:off x="-1246064" y="-982518"/>
            <a:ext cx="2781669" cy="2781669"/>
            <a:chOff x="0" y="0"/>
            <a:chExt cx="6350000" cy="635000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59826500-DD1A-7A90-F65A-42543146BE9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5">
            <a:extLst>
              <a:ext uri="{FF2B5EF4-FFF2-40B4-BE49-F238E27FC236}">
                <a16:creationId xmlns:a16="http://schemas.microsoft.com/office/drawing/2014/main" id="{01D5C45E-F9FA-9B45-CF26-C586E71F7414}"/>
              </a:ext>
            </a:extLst>
          </p:cNvPr>
          <p:cNvSpPr txBox="1"/>
          <p:nvPr/>
        </p:nvSpPr>
        <p:spPr>
          <a:xfrm>
            <a:off x="395360" y="843329"/>
            <a:ext cx="1051332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</a:pPr>
            <a:r>
              <a:rPr lang="en-GB" sz="4179" kern="100">
                <a:solidFill>
                  <a:srgbClr val="FFFFFF"/>
                </a:solidFill>
                <a:latin typeface="Noto Sans Bold"/>
                <a:ea typeface="Aptos" panose="020B0004020202020204" pitchFamily="34" charset="0"/>
                <a:cs typeface="Arial" panose="020B0604020202020204" pitchFamily="34" charset="0"/>
              </a:rPr>
              <a:t>Welsh Government Apprenticeships Policy Statement</a:t>
            </a:r>
            <a:endParaRPr lang="en-GB" sz="2800" kern="100">
              <a:solidFill>
                <a:srgbClr val="F0F0F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D378D-71D6-1A42-C014-FA0BC2379BFD}"/>
              </a:ext>
            </a:extLst>
          </p:cNvPr>
          <p:cNvSpPr txBox="1"/>
          <p:nvPr/>
        </p:nvSpPr>
        <p:spPr>
          <a:xfrm>
            <a:off x="938796" y="2341585"/>
            <a:ext cx="10473004" cy="4333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Objective 1: building resilience and sustainability - adjusting to the changing economic environment</a:t>
            </a:r>
          </a:p>
          <a:p>
            <a:pPr>
              <a:lnSpc>
                <a:spcPct val="115000"/>
              </a:lnSpc>
            </a:pPr>
            <a:endParaRPr lang="en-GB" sz="2800" kern="0">
              <a:solidFill>
                <a:srgbClr val="F0F0F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Objective 2: addressing skill shortages and promoting growth – reskilling, upskilling and vertical progression</a:t>
            </a:r>
          </a:p>
          <a:p>
            <a:pPr>
              <a:lnSpc>
                <a:spcPct val="115000"/>
              </a:lnSpc>
            </a:pPr>
            <a:endParaRPr lang="en-GB" sz="2800" kern="0">
              <a:solidFill>
                <a:srgbClr val="F0F0F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0">
                <a:solidFill>
                  <a:srgbClr val="F0F0F0"/>
                </a:solidFill>
                <a:latin typeface="Arial" panose="020B0604020202020204" pitchFamily="34" charset="0"/>
              </a:rPr>
              <a:t>Objective 3: inclusive apprenticeships improving people’s life chances</a:t>
            </a:r>
          </a:p>
          <a:p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01640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5D4F34-5EC5-9045-E174-BFF1AECCA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5F0A7097-70F8-A5C3-22BB-AF4EA3BEC030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C5F23CE1-2E0C-F48A-CFE2-309203A73006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06158C89-AB1C-9F67-7A15-F1F66A40ABCE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0DB6A9F8-2DB4-A487-CB4B-AD3FB2B6A773}"/>
              </a:ext>
            </a:extLst>
          </p:cNvPr>
          <p:cNvSpPr txBox="1"/>
          <p:nvPr/>
        </p:nvSpPr>
        <p:spPr>
          <a:xfrm>
            <a:off x="1493480" y="760691"/>
            <a:ext cx="7205458" cy="6612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</a:pPr>
            <a:endParaRPr lang="en-US" sz="1600" dirty="0">
              <a:solidFill>
                <a:srgbClr val="FFFFFF"/>
              </a:solidFill>
              <a:latin typeface="Noto Sans Bold"/>
            </a:endParaRPr>
          </a:p>
          <a:p>
            <a:pPr defTabSz="609630">
              <a:lnSpc>
                <a:spcPts val="5015"/>
              </a:lnSpc>
            </a:pPr>
            <a:r>
              <a:rPr lang="en-GB" sz="3200" kern="100" dirty="0">
                <a:solidFill>
                  <a:srgbClr val="FFFFFF"/>
                </a:solidFill>
                <a:latin typeface="Noto Sans Bold"/>
                <a:ea typeface="Aptos" panose="020B0004020202020204" pitchFamily="34" charset="0"/>
                <a:cs typeface="Arial" panose="020B0604020202020204" pitchFamily="34" charset="0"/>
              </a:rPr>
              <a:t>New Programme Post 2027</a:t>
            </a:r>
          </a:p>
          <a:p>
            <a:pPr defTabSz="609630">
              <a:lnSpc>
                <a:spcPts val="5015"/>
              </a:lnSpc>
            </a:pPr>
            <a:endParaRPr lang="en-GB" sz="3200" kern="100" dirty="0">
              <a:solidFill>
                <a:srgbClr val="FFFFFF"/>
              </a:solidFill>
              <a:latin typeface="Noto Sans Bold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GB" sz="32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new programme will be designed to be more responsive and flexible to address skills priorities to meet our changing economy. </a:t>
            </a:r>
            <a:endParaRPr lang="en-GB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Noto Sans Bold"/>
            </a:endParaRPr>
          </a:p>
          <a:p>
            <a:pPr lvl="0" rtl="0">
              <a:lnSpc>
                <a:spcPct val="115000"/>
              </a:lnSpc>
            </a:pPr>
            <a:endParaRPr lang="en-GB" sz="2800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800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US" sz="4179" dirty="0">
                <a:solidFill>
                  <a:srgbClr val="FFFFFF"/>
                </a:solidFill>
                <a:latin typeface="Noto Sans Bold"/>
              </a:rPr>
              <a:t> 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0A8A2642-3BF7-0FB9-6EF6-BCE514B3730C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D1682076-5E48-5062-8A76-72318172EB7D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7B3F4812-87B8-1F7A-B38D-7C745EBDE982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6A7D39E4-B4E5-6102-37B8-31B99C3F3E68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E0A283E6-584C-5387-FF61-55B841286B36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71C2561B-E599-6E95-2931-94238A5C3E6A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CE5E6931-EC01-CE22-91AF-55E15D6245DB}"/>
              </a:ext>
            </a:extLst>
          </p:cNvPr>
          <p:cNvGrpSpPr/>
          <p:nvPr/>
        </p:nvGrpSpPr>
        <p:grpSpPr>
          <a:xfrm>
            <a:off x="-1246064" y="-982518"/>
            <a:ext cx="2781669" cy="2781669"/>
            <a:chOff x="0" y="0"/>
            <a:chExt cx="6350000" cy="635000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FE05BF6D-0226-0EA6-B067-E10E7D2B35D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83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C43AB-1321-21F7-31BF-BB1FC36A4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67FA99AA-DA36-6E67-1182-2EED1425A0CF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5EFDC981-4C7B-CBE5-614E-DDE58D10DA36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E7AAAF1B-C16B-06D5-7C95-F53390DE68BB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FBB230B2-9F5A-F240-7A7B-5D569F027687}"/>
              </a:ext>
            </a:extLst>
          </p:cNvPr>
          <p:cNvSpPr txBox="1"/>
          <p:nvPr/>
        </p:nvSpPr>
        <p:spPr>
          <a:xfrm>
            <a:off x="1493479" y="760691"/>
            <a:ext cx="4266459" cy="2198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Noto Sans Bold"/>
            </a:endParaRPr>
          </a:p>
          <a:p>
            <a:pPr lvl="0" rtl="0">
              <a:lnSpc>
                <a:spcPct val="115000"/>
              </a:lnSpc>
            </a:pPr>
            <a:endParaRPr lang="en-GB" sz="2800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800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US" sz="4179" dirty="0">
                <a:solidFill>
                  <a:srgbClr val="FFFFFF"/>
                </a:solidFill>
                <a:latin typeface="Noto Sans Bold"/>
              </a:rPr>
              <a:t> 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A06711EC-BE36-A08E-7B00-07A04BE5E241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BB90CEE-C14D-D119-7DF5-B2FC9A7D6493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1D62EE70-AE5F-3CD7-30CF-A4D1957AA347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433463E3-367B-03C0-D497-E20C10A0A171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E620B976-AC42-6C48-0FC9-8DEFA5CDC838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61DDDE29-6452-BA6D-86CE-097C7A64A2DE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248C026A-9564-8800-2707-0A7F677F42C9}"/>
              </a:ext>
            </a:extLst>
          </p:cNvPr>
          <p:cNvGrpSpPr/>
          <p:nvPr/>
        </p:nvGrpSpPr>
        <p:grpSpPr>
          <a:xfrm>
            <a:off x="-1246064" y="-982518"/>
            <a:ext cx="2781669" cy="2781669"/>
            <a:chOff x="0" y="0"/>
            <a:chExt cx="6350000" cy="635000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77979C7E-FD85-EE13-D15E-75BC18BC856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B9FFAA-8599-80BB-3406-47FA7B28F896}"/>
              </a:ext>
            </a:extLst>
          </p:cNvPr>
          <p:cNvSpPr txBox="1"/>
          <p:nvPr/>
        </p:nvSpPr>
        <p:spPr>
          <a:xfrm>
            <a:off x="1367554" y="700521"/>
            <a:ext cx="7466925" cy="388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5015"/>
              </a:lnSpc>
            </a:pPr>
            <a:r>
              <a:rPr lang="en-GB" sz="3200" kern="100" dirty="0">
                <a:solidFill>
                  <a:srgbClr val="FFFFFF"/>
                </a:solidFill>
                <a:latin typeface="Noto Sans Bold"/>
                <a:ea typeface="Aptos" panose="020B0004020202020204" pitchFamily="34" charset="0"/>
                <a:cs typeface="Arial" panose="020B0604020202020204" pitchFamily="34" charset="0"/>
              </a:rPr>
              <a:t>New Programme Post 2027 </a:t>
            </a:r>
          </a:p>
          <a:p>
            <a:pPr defTabSz="609630">
              <a:lnSpc>
                <a:spcPts val="5015"/>
              </a:lnSpc>
            </a:pPr>
            <a:endParaRPr lang="en-GB" sz="3200" kern="100" dirty="0">
              <a:solidFill>
                <a:srgbClr val="FFFFFF"/>
              </a:solidFill>
              <a:latin typeface="Noto Sans Bold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GB" sz="32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Key elements:</a:t>
            </a:r>
          </a:p>
          <a:p>
            <a:pPr marL="457200" indent="-457200" defTabSz="609630">
              <a:lnSpc>
                <a:spcPts val="5015"/>
              </a:lnSpc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Programme Design</a:t>
            </a:r>
          </a:p>
          <a:p>
            <a:pPr marL="457200" indent="-457200" defTabSz="609630">
              <a:lnSpc>
                <a:spcPts val="5015"/>
              </a:lnSpc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Legislation </a:t>
            </a:r>
          </a:p>
          <a:p>
            <a:pPr marL="457200" indent="-457200" defTabSz="609630">
              <a:lnSpc>
                <a:spcPts val="5015"/>
              </a:lnSpc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Delivery Model</a:t>
            </a:r>
            <a:endParaRPr lang="en-GB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7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10B317-4637-95B5-4501-C5B3163D4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3FED8D7C-42B9-3814-4AEB-42C81BDCF90A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DC6EAD1D-0002-AD4A-B182-EB70CD90F52A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D1DFC634-EBA0-1080-A318-27081CE2C032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51" name="Group 11">
            <a:extLst>
              <a:ext uri="{FF2B5EF4-FFF2-40B4-BE49-F238E27FC236}">
                <a16:creationId xmlns:a16="http://schemas.microsoft.com/office/drawing/2014/main" id="{37B59020-C324-E71D-E4F0-E45FC5F77670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4A5E5A66-1100-9A12-BC45-92F1E19AAE6F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E1631191-9CEA-A545-4105-4763717EE98B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EE91404-E89F-34C7-728F-5CC48071A248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C3154F7B-0A90-71A1-8969-741A7721B72C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4CF6CF80-84AD-CC70-452E-6FF491E57A8A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2D5E9-B92B-ACAD-64C5-86DCCA4CC5C6}"/>
              </a:ext>
            </a:extLst>
          </p:cNvPr>
          <p:cNvSpPr txBox="1"/>
          <p:nvPr/>
        </p:nvSpPr>
        <p:spPr>
          <a:xfrm>
            <a:off x="627552" y="1133857"/>
            <a:ext cx="11266187" cy="4637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5015"/>
              </a:lnSpc>
            </a:pPr>
            <a:r>
              <a:rPr lang="en-GB" sz="4179" kern="100" dirty="0">
                <a:solidFill>
                  <a:srgbClr val="FFFFFF"/>
                </a:solidFill>
                <a:latin typeface="Noto Sans Bold"/>
                <a:ea typeface="Aptos" panose="020B0004020202020204" pitchFamily="34" charset="0"/>
                <a:cs typeface="Arial" panose="020B0604020202020204" pitchFamily="34" charset="0"/>
              </a:rPr>
              <a:t>Engagement consideration:</a:t>
            </a:r>
          </a:p>
          <a:p>
            <a:pPr defTabSz="609630">
              <a:lnSpc>
                <a:spcPts val="5015"/>
              </a:lnSpc>
            </a:pPr>
            <a:endParaRPr lang="en-GB" sz="4179" kern="100" dirty="0">
              <a:solidFill>
                <a:srgbClr val="FFFFFF"/>
              </a:solidFill>
              <a:latin typeface="Noto Sans Bold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Setting up apprenticeships, including flexibility of delivery, learner journey, employer engagement and how frameworks are developed and delivered to meet employer/economy needs </a:t>
            </a: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Delivery of apprenticeships, including what’s working well, the barriers and  successes</a:t>
            </a: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Outcomes from an employer, learner and provider perspective </a:t>
            </a: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Management of an apprenticeship </a:t>
            </a:r>
          </a:p>
          <a:p>
            <a:pPr marL="742950" lvl="1" indent="-285750" rtl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60120" algn="l"/>
              </a:tabLst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7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8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60E4C-BCF6-8432-3E81-95496283C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00BE91BB-8908-3F78-8788-DC8051C1A1E0}"/>
              </a:ext>
            </a:extLst>
          </p:cNvPr>
          <p:cNvGrpSpPr/>
          <p:nvPr/>
        </p:nvGrpSpPr>
        <p:grpSpPr>
          <a:xfrm>
            <a:off x="833658" y="1882116"/>
            <a:ext cx="6063041" cy="634763"/>
            <a:chOff x="-11852" y="-9525"/>
            <a:chExt cx="12126082" cy="126952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EE42847-86AF-4746-E714-C638EEEECD07}"/>
                </a:ext>
              </a:extLst>
            </p:cNvPr>
            <p:cNvSpPr txBox="1"/>
            <p:nvPr/>
          </p:nvSpPr>
          <p:spPr>
            <a:xfrm>
              <a:off x="0" y="-9525"/>
              <a:ext cx="7735332" cy="1043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01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B4BA7024-0502-3CBE-E85E-2E9CD826F30D}"/>
                </a:ext>
              </a:extLst>
            </p:cNvPr>
            <p:cNvSpPr txBox="1"/>
            <p:nvPr/>
          </p:nvSpPr>
          <p:spPr>
            <a:xfrm>
              <a:off x="-11852" y="588405"/>
              <a:ext cx="12126082" cy="671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4"/>
                </a:lnSpc>
                <a:spcBef>
                  <a:spcPct val="0"/>
                </a:spcBef>
              </a:pPr>
              <a:endParaRPr lang="en-US" sz="2010">
                <a:solidFill>
                  <a:srgbClr val="FFFFFF"/>
                </a:solidFill>
                <a:latin typeface="Noto Sans"/>
              </a:endParaRP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E32AD5BF-8B32-D214-C1E4-83239346778B}"/>
              </a:ext>
            </a:extLst>
          </p:cNvPr>
          <p:cNvSpPr txBox="1"/>
          <p:nvPr/>
        </p:nvSpPr>
        <p:spPr>
          <a:xfrm>
            <a:off x="1493479" y="760691"/>
            <a:ext cx="4266459" cy="796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5"/>
              </a:lnSpc>
              <a:spcAft>
                <a:spcPts val="800"/>
              </a:spcAft>
            </a:pPr>
            <a:r>
              <a:rPr lang="en-US" sz="4179">
                <a:solidFill>
                  <a:srgbClr val="FFFFFF"/>
                </a:solidFill>
                <a:latin typeface="Noto Sans Bold"/>
              </a:rPr>
              <a:t>Engagement</a:t>
            </a:r>
          </a:p>
          <a:p>
            <a:pPr>
              <a:lnSpc>
                <a:spcPct val="115000"/>
              </a:lnSpc>
            </a:pPr>
            <a:endParaRPr lang="en-US" sz="1600">
              <a:solidFill>
                <a:srgbClr val="FFFFFF"/>
              </a:solidFill>
              <a:latin typeface="Noto Sans Bold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600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Colleges – Principals, WBL contract managers and 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BACH network</a:t>
            </a:r>
            <a:endParaRPr lang="en-US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Colleges Wales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Private Providers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NTFW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Universities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Coleg </a:t>
            </a:r>
            <a:r>
              <a:rPr lang="en-US" err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Cymraeg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Cenedlaethol</a:t>
            </a:r>
            <a:endParaRPr lang="en-US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RSPs and RSP Cluster groups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Qualifications Wales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Careers Wales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Welsh Government 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Federation of Small Business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Federation of Awarding Bodies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Chamber of Commerce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3200">
              <a:solidFill>
                <a:srgbClr val="FFFFFF"/>
              </a:solidFill>
              <a:latin typeface="Noto Sans Bold"/>
            </a:endParaRPr>
          </a:p>
          <a:p>
            <a:pPr lvl="0" rtl="0">
              <a:lnSpc>
                <a:spcPct val="115000"/>
              </a:lnSpc>
            </a:pPr>
            <a:endParaRPr lang="en-GB" sz="28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8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609630">
              <a:lnSpc>
                <a:spcPts val="5015"/>
              </a:lnSpc>
            </a:pPr>
            <a:r>
              <a:rPr lang="en-US" sz="4179">
                <a:solidFill>
                  <a:srgbClr val="FFFFFF"/>
                </a:solidFill>
                <a:latin typeface="Noto Sans Bold"/>
              </a:rPr>
              <a:t> 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3E039845-673E-5244-6FBB-31D41AC3DC38}"/>
              </a:ext>
            </a:extLst>
          </p:cNvPr>
          <p:cNvGrpSpPr>
            <a:grpSpLocks noChangeAspect="1"/>
          </p:cNvGrpSpPr>
          <p:nvPr/>
        </p:nvGrpSpPr>
        <p:grpSpPr>
          <a:xfrm>
            <a:off x="9997180" y="131449"/>
            <a:ext cx="1927914" cy="668931"/>
            <a:chOff x="0" y="0"/>
            <a:chExt cx="3904361" cy="1354696"/>
          </a:xfrm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C4DFAED-B777-70D7-4D25-E78F7BF19DD6}"/>
                </a:ext>
              </a:extLst>
            </p:cNvPr>
            <p:cNvSpPr/>
            <p:nvPr/>
          </p:nvSpPr>
          <p:spPr>
            <a:xfrm>
              <a:off x="63500" y="97155"/>
              <a:ext cx="1271524" cy="1177290"/>
            </a:xfrm>
            <a:custGeom>
              <a:avLst/>
              <a:gdLst/>
              <a:ahLst/>
              <a:cxnLst/>
              <a:rect l="l" t="t" r="r" b="b"/>
              <a:pathLst>
                <a:path w="1271524" h="1177290">
                  <a:moveTo>
                    <a:pt x="908177" y="0"/>
                  </a:moveTo>
                  <a:lnTo>
                    <a:pt x="635762" y="813943"/>
                  </a:lnTo>
                  <a:lnTo>
                    <a:pt x="363220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235458" y="1177290"/>
                  </a:lnTo>
                  <a:lnTo>
                    <a:pt x="235458" y="258953"/>
                  </a:lnTo>
                  <a:lnTo>
                    <a:pt x="502793" y="1057783"/>
                  </a:lnTo>
                  <a:lnTo>
                    <a:pt x="768604" y="1057783"/>
                  </a:lnTo>
                  <a:lnTo>
                    <a:pt x="1036066" y="258953"/>
                  </a:lnTo>
                  <a:lnTo>
                    <a:pt x="1036066" y="1177163"/>
                  </a:lnTo>
                  <a:lnTo>
                    <a:pt x="1271524" y="1177163"/>
                  </a:lnTo>
                  <a:lnTo>
                    <a:pt x="127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0E29ADEC-A366-FA01-2883-A7FC06D42B1D}"/>
                </a:ext>
              </a:extLst>
            </p:cNvPr>
            <p:cNvSpPr/>
            <p:nvPr/>
          </p:nvSpPr>
          <p:spPr>
            <a:xfrm>
              <a:off x="1417320" y="416687"/>
              <a:ext cx="837565" cy="874522"/>
            </a:xfrm>
            <a:custGeom>
              <a:avLst/>
              <a:gdLst/>
              <a:ahLst/>
              <a:cxnLst/>
              <a:rect l="l" t="t" r="r" b="b"/>
              <a:pathLst>
                <a:path w="837565" h="874522">
                  <a:moveTo>
                    <a:pt x="232156" y="518033"/>
                  </a:moveTo>
                  <a:lnTo>
                    <a:pt x="336423" y="346456"/>
                  </a:lnTo>
                  <a:lnTo>
                    <a:pt x="618998" y="346456"/>
                  </a:lnTo>
                  <a:cubicBezTo>
                    <a:pt x="590423" y="254000"/>
                    <a:pt x="516382" y="201803"/>
                    <a:pt x="427228" y="201803"/>
                  </a:cubicBezTo>
                  <a:cubicBezTo>
                    <a:pt x="312801" y="201803"/>
                    <a:pt x="221996" y="289306"/>
                    <a:pt x="221996" y="440563"/>
                  </a:cubicBezTo>
                  <a:cubicBezTo>
                    <a:pt x="221996" y="469138"/>
                    <a:pt x="225298" y="494411"/>
                    <a:pt x="232029" y="517906"/>
                  </a:cubicBezTo>
                  <a:moveTo>
                    <a:pt x="0" y="435610"/>
                  </a:moveTo>
                  <a:cubicBezTo>
                    <a:pt x="0" y="185039"/>
                    <a:pt x="191770" y="0"/>
                    <a:pt x="427228" y="0"/>
                  </a:cubicBezTo>
                  <a:cubicBezTo>
                    <a:pt x="662686" y="0"/>
                    <a:pt x="837565" y="185039"/>
                    <a:pt x="837565" y="435610"/>
                  </a:cubicBezTo>
                  <a:lnTo>
                    <a:pt x="837565" y="526415"/>
                  </a:lnTo>
                  <a:lnTo>
                    <a:pt x="235458" y="526415"/>
                  </a:lnTo>
                  <a:cubicBezTo>
                    <a:pt x="265684" y="618871"/>
                    <a:pt x="348107" y="672719"/>
                    <a:pt x="475996" y="672719"/>
                  </a:cubicBezTo>
                  <a:cubicBezTo>
                    <a:pt x="561721" y="672719"/>
                    <a:pt x="645922" y="647446"/>
                    <a:pt x="760222" y="566801"/>
                  </a:cubicBezTo>
                  <a:lnTo>
                    <a:pt x="760222" y="782066"/>
                  </a:lnTo>
                  <a:cubicBezTo>
                    <a:pt x="676148" y="840994"/>
                    <a:pt x="571881" y="874522"/>
                    <a:pt x="460883" y="874522"/>
                  </a:cubicBezTo>
                  <a:cubicBezTo>
                    <a:pt x="191770" y="874522"/>
                    <a:pt x="0" y="686181"/>
                    <a:pt x="0" y="43561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5844ED30-28AD-585D-F688-C976ADFFB254}"/>
                </a:ext>
              </a:extLst>
            </p:cNvPr>
            <p:cNvSpPr/>
            <p:nvPr/>
          </p:nvSpPr>
          <p:spPr>
            <a:xfrm>
              <a:off x="2332355" y="63500"/>
              <a:ext cx="829056" cy="1224280"/>
            </a:xfrm>
            <a:custGeom>
              <a:avLst/>
              <a:gdLst/>
              <a:ahLst/>
              <a:cxnLst/>
              <a:rect l="l" t="t" r="r" b="b"/>
              <a:pathLst>
                <a:path w="829056" h="1224280">
                  <a:moveTo>
                    <a:pt x="595249" y="585216"/>
                  </a:moveTo>
                  <a:lnTo>
                    <a:pt x="595249" y="970407"/>
                  </a:lnTo>
                  <a:cubicBezTo>
                    <a:pt x="544830" y="998982"/>
                    <a:pt x="499364" y="1010793"/>
                    <a:pt x="448945" y="1010793"/>
                  </a:cubicBezTo>
                  <a:cubicBezTo>
                    <a:pt x="314452" y="1010793"/>
                    <a:pt x="235331" y="918337"/>
                    <a:pt x="235331" y="798830"/>
                  </a:cubicBezTo>
                  <a:cubicBezTo>
                    <a:pt x="235331" y="671068"/>
                    <a:pt x="324485" y="585216"/>
                    <a:pt x="458978" y="585216"/>
                  </a:cubicBezTo>
                  <a:close/>
                  <a:moveTo>
                    <a:pt x="595249" y="0"/>
                  </a:moveTo>
                  <a:lnTo>
                    <a:pt x="595249" y="369951"/>
                  </a:lnTo>
                  <a:lnTo>
                    <a:pt x="418719" y="369951"/>
                  </a:lnTo>
                  <a:cubicBezTo>
                    <a:pt x="183261" y="369951"/>
                    <a:pt x="0" y="558292"/>
                    <a:pt x="0" y="798830"/>
                  </a:cubicBezTo>
                  <a:cubicBezTo>
                    <a:pt x="0" y="1042670"/>
                    <a:pt x="159766" y="1224280"/>
                    <a:pt x="396875" y="1224280"/>
                  </a:cubicBezTo>
                  <a:cubicBezTo>
                    <a:pt x="417068" y="1224280"/>
                    <a:pt x="438912" y="1222629"/>
                    <a:pt x="460756" y="1219200"/>
                  </a:cubicBezTo>
                  <a:lnTo>
                    <a:pt x="595249" y="987044"/>
                  </a:lnTo>
                  <a:lnTo>
                    <a:pt x="595249" y="1210691"/>
                  </a:lnTo>
                  <a:lnTo>
                    <a:pt x="829056" y="12106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45150E81-E8CE-66CC-91E7-EEC308FDC3C3}"/>
                </a:ext>
              </a:extLst>
            </p:cNvPr>
            <p:cNvSpPr/>
            <p:nvPr/>
          </p:nvSpPr>
          <p:spPr>
            <a:xfrm>
              <a:off x="3284220" y="418338"/>
              <a:ext cx="556641" cy="855980"/>
            </a:xfrm>
            <a:custGeom>
              <a:avLst/>
              <a:gdLst/>
              <a:ahLst/>
              <a:cxnLst/>
              <a:rect l="l" t="t" r="r" b="b"/>
              <a:pathLst>
                <a:path w="556641" h="855980">
                  <a:moveTo>
                    <a:pt x="474218" y="0"/>
                  </a:moveTo>
                  <a:cubicBezTo>
                    <a:pt x="430530" y="0"/>
                    <a:pt x="395224" y="6731"/>
                    <a:pt x="359791" y="21844"/>
                  </a:cubicBezTo>
                  <a:lnTo>
                    <a:pt x="233680" y="242189"/>
                  </a:lnTo>
                  <a:lnTo>
                    <a:pt x="233680" y="15113"/>
                  </a:lnTo>
                  <a:lnTo>
                    <a:pt x="0" y="15113"/>
                  </a:lnTo>
                  <a:lnTo>
                    <a:pt x="0" y="855980"/>
                  </a:lnTo>
                  <a:lnTo>
                    <a:pt x="233807" y="855980"/>
                  </a:lnTo>
                  <a:lnTo>
                    <a:pt x="233807" y="255651"/>
                  </a:lnTo>
                  <a:cubicBezTo>
                    <a:pt x="287655" y="225425"/>
                    <a:pt x="339725" y="215265"/>
                    <a:pt x="413766" y="215265"/>
                  </a:cubicBezTo>
                  <a:cubicBezTo>
                    <a:pt x="467614" y="215265"/>
                    <a:pt x="504571" y="220345"/>
                    <a:pt x="556641" y="237109"/>
                  </a:cubicBezTo>
                  <a:lnTo>
                    <a:pt x="556641" y="6731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3C9E73CE-EA9F-1C3B-F06E-4FFBBBB10D89}"/>
              </a:ext>
            </a:extLst>
          </p:cNvPr>
          <p:cNvSpPr/>
          <p:nvPr/>
        </p:nvSpPr>
        <p:spPr>
          <a:xfrm>
            <a:off x="9997006" y="828848"/>
            <a:ext cx="1926875" cy="245192"/>
          </a:xfrm>
          <a:custGeom>
            <a:avLst/>
            <a:gdLst/>
            <a:ahLst/>
            <a:cxnLst/>
            <a:rect l="l" t="t" r="r" b="b"/>
            <a:pathLst>
              <a:path w="2890312" h="367788">
                <a:moveTo>
                  <a:pt x="0" y="0"/>
                </a:moveTo>
                <a:lnTo>
                  <a:pt x="2890313" y="0"/>
                </a:lnTo>
                <a:lnTo>
                  <a:pt x="2890313" y="367789"/>
                </a:lnTo>
                <a:lnTo>
                  <a:pt x="0" y="3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4315B2D8-9ED2-3C20-292F-C3BC56353AD5}"/>
              </a:ext>
            </a:extLst>
          </p:cNvPr>
          <p:cNvGrpSpPr/>
          <p:nvPr/>
        </p:nvGrpSpPr>
        <p:grpSpPr>
          <a:xfrm>
            <a:off x="-1246064" y="-982518"/>
            <a:ext cx="2781669" cy="2781669"/>
            <a:chOff x="0" y="0"/>
            <a:chExt cx="6350000" cy="635000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A17EE0A4-8725-0A1D-25C6-F2C7D832536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8ABA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35EC37-F875-5778-FE89-3806B83127AC}"/>
              </a:ext>
            </a:extLst>
          </p:cNvPr>
          <p:cNvSpPr txBox="1"/>
          <p:nvPr/>
        </p:nvSpPr>
        <p:spPr>
          <a:xfrm>
            <a:off x="6760308" y="1938215"/>
            <a:ext cx="3867666" cy="385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Industry bodies: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CITB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ECA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IAA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HEIW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Social Care Wales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Federation of Master Builders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Industry Wales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ECITB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CLC-UK,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Skills Federation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Wood knowledge Wales</a:t>
            </a:r>
            <a:endParaRPr lang="en-US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261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87242c-3ae8-4408-8791-e1f8d0403b0c">
      <Terms xmlns="http://schemas.microsoft.com/office/infopath/2007/PartnerControls"/>
    </lcf76f155ced4ddcb4097134ff3c332f>
    <TaxCatchAll xmlns="92567d9d-1251-432f-a98b-e30b92dfcbcd" xsi:nil="true"/>
    <Creationdate xmlns="a487242c-3ae8-4408-8791-e1f8d0403b0c" xsi:nil="true"/>
    <Datemodified xmlns="a487242c-3ae8-4408-8791-e1f8d0403b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D4F490EDC1D46A901B2E389B1CA82" ma:contentTypeVersion="14" ma:contentTypeDescription="Create a new document." ma:contentTypeScope="" ma:versionID="741445f3ecaa8b2bf69c6e787ff5e5d7">
  <xsd:schema xmlns:xsd="http://www.w3.org/2001/XMLSchema" xmlns:xs="http://www.w3.org/2001/XMLSchema" xmlns:p="http://schemas.microsoft.com/office/2006/metadata/properties" xmlns:ns2="a487242c-3ae8-4408-8791-e1f8d0403b0c" xmlns:ns3="92567d9d-1251-432f-a98b-e30b92dfcbcd" targetNamespace="http://schemas.microsoft.com/office/2006/metadata/properties" ma:root="true" ma:fieldsID="b9262eac49306753c912b966056810bb" ns2:_="" ns3:_="">
    <xsd:import namespace="a487242c-3ae8-4408-8791-e1f8d0403b0c"/>
    <xsd:import namespace="92567d9d-1251-432f-a98b-e30b92dfcb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Datemodified" minOccurs="0"/>
                <xsd:element ref="ns2:Cre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7242c-3ae8-4408-8791-e1f8d0403b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91eaf9d-f29b-4565-a0fa-a28d9550a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modified" ma:index="20" nillable="true" ma:displayName="Date modified" ma:format="DateOnly" ma:internalName="Datemodified">
      <xsd:simpleType>
        <xsd:restriction base="dms:DateTime"/>
      </xsd:simpleType>
    </xsd:element>
    <xsd:element name="Creationdate" ma:index="21" nillable="true" ma:displayName="Creation date" ma:format="DateOnly" ma:internalName="Crea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67d9d-1251-432f-a98b-e30b92dfcbc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3389260-873b-46c5-9a3d-8f908acefd4c}" ma:internalName="TaxCatchAll" ma:showField="CatchAllData" ma:web="92567d9d-1251-432f-a98b-e30b92dfcb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7BAFAE-8C2E-4EC0-A821-494AAB509485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92567d9d-1251-432f-a98b-e30b92dfcbcd"/>
    <ds:schemaRef ds:uri="a487242c-3ae8-4408-8791-e1f8d0403b0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596558-3489-4DC7-8CDC-4C0DC84F828D}">
  <ds:schemaRefs>
    <ds:schemaRef ds:uri="92567d9d-1251-432f-a98b-e30b92dfcbcd"/>
    <ds:schemaRef ds:uri="a487242c-3ae8-4408-8791-e1f8d0403b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D643AA-7C53-4C6C-AD00-0D3AF5BF659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81c0cdd-42e7-43ee-a207-27cba4148442}" enabled="1" method="Standard" siteId="{4eb1528b-5ec4-4651-b34d-ef219eb6eca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923</Words>
  <Application>Microsoft Office PowerPoint</Application>
  <PresentationFormat>Widescreen</PresentationFormat>
  <Paragraphs>186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Noto Sans</vt:lpstr>
      <vt:lpstr>Noto Sans Bold</vt:lpstr>
      <vt:lpstr>Symbol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Grugel</dc:creator>
  <cp:lastModifiedBy>Jeff Protheroe</cp:lastModifiedBy>
  <cp:revision>8</cp:revision>
  <cp:lastPrinted>2025-09-23T12:23:29Z</cp:lastPrinted>
  <dcterms:created xsi:type="dcterms:W3CDTF">2024-06-11T11:04:05Z</dcterms:created>
  <dcterms:modified xsi:type="dcterms:W3CDTF">2025-09-23T12:29:54Z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1c0cdd-42e7-43ee-a207-27cba4148442_Enabled">
    <vt:lpwstr>true</vt:lpwstr>
  </property>
  <property fmtid="{D5CDD505-2E9C-101B-9397-08002B2CF9AE}" pid="3" name="MSIP_Label_b81c0cdd-42e7-43ee-a207-27cba4148442_SetDate">
    <vt:lpwstr>2024-08-01T08:56:14Z</vt:lpwstr>
  </property>
  <property fmtid="{D5CDD505-2E9C-101B-9397-08002B2CF9AE}" pid="4" name="MSIP_Label_b81c0cdd-42e7-43ee-a207-27cba4148442_Method">
    <vt:lpwstr>Standard</vt:lpwstr>
  </property>
  <property fmtid="{D5CDD505-2E9C-101B-9397-08002B2CF9AE}" pid="5" name="MSIP_Label_b81c0cdd-42e7-43ee-a207-27cba4148442_Name">
    <vt:lpwstr>Official</vt:lpwstr>
  </property>
  <property fmtid="{D5CDD505-2E9C-101B-9397-08002B2CF9AE}" pid="6" name="MSIP_Label_b81c0cdd-42e7-43ee-a207-27cba4148442_SiteId">
    <vt:lpwstr>4eb1528b-5ec4-4651-b34d-ef219eb6eca8</vt:lpwstr>
  </property>
  <property fmtid="{D5CDD505-2E9C-101B-9397-08002B2CF9AE}" pid="7" name="MSIP_Label_b81c0cdd-42e7-43ee-a207-27cba4148442_ActionId">
    <vt:lpwstr>9492c600-2018-42a7-8889-e2f51538e160</vt:lpwstr>
  </property>
  <property fmtid="{D5CDD505-2E9C-101B-9397-08002B2CF9AE}" pid="8" name="MSIP_Label_b81c0cdd-42e7-43ee-a207-27cba4148442_ContentBits">
    <vt:lpwstr>0</vt:lpwstr>
  </property>
  <property fmtid="{D5CDD505-2E9C-101B-9397-08002B2CF9AE}" pid="9" name="ContentTypeId">
    <vt:lpwstr>0x010100CB4D4F490EDC1D46A901B2E389B1CA82</vt:lpwstr>
  </property>
  <property fmtid="{D5CDD505-2E9C-101B-9397-08002B2CF9AE}" pid="10" name="MediaServiceImageTags">
    <vt:lpwstr/>
  </property>
</Properties>
</file>