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notesSlides/notesSlide13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notesSlides/notesSlide14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8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9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23.xml" ContentType="application/vnd.openxmlformats-officedocument.themeOverride+xml"/>
  <Override PartName="/ppt/notesSlides/notesSlide19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24.xml" ContentType="application/vnd.openxmlformats-officedocument.themeOverr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25.xml" ContentType="application/vnd.openxmlformats-officedocument.themeOverride+xml"/>
  <Override PartName="/ppt/notesSlides/notesSlide20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26.xml" ContentType="application/vnd.openxmlformats-officedocument.themeOverr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27.xml" ContentType="application/vnd.openxmlformats-officedocument.themeOverride+xml"/>
  <Override PartName="/ppt/notesSlides/notesSlide21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28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29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30.xml" ContentType="application/vnd.openxmlformats-officedocument.themeOverr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31.xml" ContentType="application/vnd.openxmlformats-officedocument.themeOverr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8" r:id="rId5"/>
    <p:sldMasterId id="2147483702" r:id="rId6"/>
    <p:sldMasterId id="2147483717" r:id="rId7"/>
  </p:sldMasterIdLst>
  <p:notesMasterIdLst>
    <p:notesMasterId r:id="rId41"/>
  </p:notesMasterIdLst>
  <p:sldIdLst>
    <p:sldId id="449" r:id="rId8"/>
    <p:sldId id="465" r:id="rId9"/>
    <p:sldId id="466" r:id="rId10"/>
    <p:sldId id="450" r:id="rId11"/>
    <p:sldId id="513" r:id="rId12"/>
    <p:sldId id="475" r:id="rId13"/>
    <p:sldId id="519" r:id="rId14"/>
    <p:sldId id="516" r:id="rId15"/>
    <p:sldId id="479" r:id="rId16"/>
    <p:sldId id="528" r:id="rId17"/>
    <p:sldId id="451" r:id="rId18"/>
    <p:sldId id="520" r:id="rId19"/>
    <p:sldId id="522" r:id="rId20"/>
    <p:sldId id="524" r:id="rId21"/>
    <p:sldId id="498" r:id="rId22"/>
    <p:sldId id="529" r:id="rId23"/>
    <p:sldId id="458" r:id="rId24"/>
    <p:sldId id="521" r:id="rId25"/>
    <p:sldId id="523" r:id="rId26"/>
    <p:sldId id="525" r:id="rId27"/>
    <p:sldId id="527" r:id="rId28"/>
    <p:sldId id="503" r:id="rId29"/>
    <p:sldId id="530" r:id="rId30"/>
    <p:sldId id="515" r:id="rId31"/>
    <p:sldId id="502" r:id="rId32"/>
    <p:sldId id="486" r:id="rId33"/>
    <p:sldId id="467" r:id="rId34"/>
    <p:sldId id="506" r:id="rId35"/>
    <p:sldId id="507" r:id="rId36"/>
    <p:sldId id="505" r:id="rId37"/>
    <p:sldId id="464" r:id="rId38"/>
    <p:sldId id="259" r:id="rId39"/>
    <p:sldId id="258" r:id="rId4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ridwen Jones" initials="CJ" lastIdx="5" clrIdx="0">
    <p:extLst>
      <p:ext uri="{19B8F6BF-5375-455C-9EA6-DF929625EA0E}">
        <p15:presenceInfo xmlns:p15="http://schemas.microsoft.com/office/powerpoint/2012/main" userId="S::Ceridwen.Jones@ewc.wales::0e6494ac-329a-4dfa-bd19-687d373688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5D75"/>
    <a:srgbClr val="017A37"/>
    <a:srgbClr val="750A00"/>
    <a:srgbClr val="F9C4EA"/>
    <a:srgbClr val="F389D4"/>
    <a:srgbClr val="7E0D5D"/>
    <a:srgbClr val="A8117C"/>
    <a:srgbClr val="C4F8F9"/>
    <a:srgbClr val="89F2F3"/>
    <a:srgbClr val="0D7D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63030" autoAdjust="0"/>
  </p:normalViewPr>
  <p:slideViewPr>
    <p:cSldViewPr snapToGrid="0">
      <p:cViewPr varScale="1">
        <p:scale>
          <a:sx n="42" d="100"/>
          <a:sy n="42" d="100"/>
        </p:scale>
        <p:origin x="852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presProps" Target="presProp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ableStyles" Target="tableStyles.xml"/><Relationship Id="rId20" Type="http://schemas.openxmlformats.org/officeDocument/2006/relationships/slide" Target="slides/slide13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7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8.xm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9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0.xm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1.xm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package" Target="../embeddings/Microsoft_Excel_Worksheet30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>
                <a:solidFill>
                  <a:sysClr val="windowText" lastClr="000000"/>
                </a:solidFill>
              </a:rPr>
              <a:t>Siaradwyr</a:t>
            </a:r>
            <a:r>
              <a:rPr lang="en-US" b="1" dirty="0">
                <a:solidFill>
                  <a:sysClr val="windowText" lastClr="000000"/>
                </a:solidFill>
              </a:rPr>
              <a:t> </a:t>
            </a:r>
            <a:r>
              <a:rPr lang="en-US" b="1" dirty="0" err="1">
                <a:solidFill>
                  <a:sysClr val="windowText" lastClr="000000"/>
                </a:solidFill>
              </a:rPr>
              <a:t>Cymraeg</a:t>
            </a:r>
            <a:r>
              <a:rPr lang="en-US" b="1" baseline="0" dirty="0">
                <a:solidFill>
                  <a:sysClr val="windowText" lastClr="000000"/>
                </a:solidFill>
              </a:rPr>
              <a:t> / Welsh Speakers</a:t>
            </a:r>
            <a:endParaRPr lang="en-US" b="1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2111426997177103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8649928780841527"/>
          <c:y val="0.12282225138524351"/>
          <c:w val="0.38777219753866277"/>
          <c:h val="0.66304440758254723"/>
        </c:manualLayout>
      </c:layout>
      <c:doughnutChart>
        <c:varyColors val="1"/>
        <c:ser>
          <c:idx val="1"/>
          <c:order val="1"/>
          <c:tx>
            <c:strRef>
              <c:f>'2024 Demo'!$C$17:$C$18</c:f>
              <c:strCache>
                <c:ptCount val="2"/>
                <c:pt idx="0">
                  <c:v>FE Teacher</c:v>
                </c:pt>
                <c:pt idx="1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E9D-40F7-92F2-D84EF3ED910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E9D-40F7-92F2-D84EF3ED910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E9D-40F7-92F2-D84EF3ED9107}"/>
              </c:ext>
            </c:extLst>
          </c:dPt>
          <c:dLbls>
            <c:dLbl>
              <c:idx val="0"/>
              <c:layout>
                <c:manualLayout>
                  <c:x val="9.8073549756688791E-2"/>
                  <c:y val="-3.0220923803157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9D-40F7-92F2-D84EF3ED9107}"/>
                </c:ext>
              </c:extLst>
            </c:dLbl>
            <c:dLbl>
              <c:idx val="1"/>
              <c:layout>
                <c:manualLayout>
                  <c:x val="-0.18388790579379152"/>
                  <c:y val="-0.106481481481481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9D-40F7-92F2-D84EF3ED9107}"/>
                </c:ext>
              </c:extLst>
            </c:dLbl>
            <c:dLbl>
              <c:idx val="2"/>
              <c:layout>
                <c:manualLayout>
                  <c:x val="-0.10052538850060605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E9D-40F7-92F2-D84EF3ED91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'2024 Demo'!$A$19:$A$21</c:f>
              <c:strCache>
                <c:ptCount val="3"/>
                <c:pt idx="0">
                  <c:v>Siaradwyr Cymraeg / Welsh speakers</c:v>
                </c:pt>
                <c:pt idx="1">
                  <c:v>Siaradwyr di-Cymraeg / Non-Welsh speakers</c:v>
                </c:pt>
                <c:pt idx="2">
                  <c:v>Anhysbus / Unknown</c:v>
                </c:pt>
              </c:strCache>
              <c:extLst/>
            </c:strRef>
          </c:cat>
          <c:val>
            <c:numRef>
              <c:f>'2024 Demo'!$C$19:$C$21</c:f>
              <c:numCache>
                <c:formatCode>0.0%</c:formatCode>
                <c:ptCount val="3"/>
                <c:pt idx="0">
                  <c:v>0.18</c:v>
                </c:pt>
                <c:pt idx="1">
                  <c:v>0.70899999999999996</c:v>
                </c:pt>
                <c:pt idx="2">
                  <c:v>0.112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9E9D-40F7-92F2-D84EF3ED91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'2024 Demo'!$B$17:$B$18</c15:sqref>
                        </c15:formulaRef>
                      </c:ext>
                    </c:extLst>
                    <c:strCache>
                      <c:ptCount val="2"/>
                      <c:pt idx="0">
                        <c:v>FE Teacher</c:v>
                      </c:pt>
                      <c:pt idx="1">
                        <c:v>Nifer / Number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8-9E9D-40F7-92F2-D84EF3ED9107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A-9E9D-40F7-92F2-D84EF3ED9107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C-9E9D-40F7-92F2-D84EF3ED9107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'2024 Demo'!$A$19:$A$21</c15:sqref>
                        </c15:formulaRef>
                      </c:ext>
                    </c:extLst>
                    <c:strCache>
                      <c:ptCount val="3"/>
                      <c:pt idx="0">
                        <c:v>Siaradwyr Cymraeg / Welsh speakers</c:v>
                      </c:pt>
                      <c:pt idx="1">
                        <c:v>Siaradwyr di-Cymraeg / Non-Welsh speakers</c:v>
                      </c:pt>
                      <c:pt idx="2">
                        <c:v>Anhysbus / Unknown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'2024 Demo'!$B$19:$B$21</c15:sqref>
                        </c15:formulaRef>
                      </c:ext>
                    </c:extLst>
                    <c:numCache>
                      <c:formatCode>#,##0</c:formatCode>
                      <c:ptCount val="3"/>
                      <c:pt idx="0">
                        <c:v>1204</c:v>
                      </c:pt>
                      <c:pt idx="1">
                        <c:v>4750</c:v>
                      </c:pt>
                      <c:pt idx="2" formatCode="General">
                        <c:v>748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D-9E9D-40F7-92F2-D84EF3ED9107}"/>
                  </c:ext>
                </c:extLst>
              </c15:ser>
            </c15:filteredPieSeries>
          </c:ext>
        </c:extLst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3225310852610505E-3"/>
          <c:y val="0.79224482356372106"/>
          <c:w val="0.99667746891473896"/>
          <c:h val="0.20775517643627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6143785957062807E-2"/>
          <c:y val="2.5285229213318897E-2"/>
          <c:w val="0.94771242808587441"/>
          <c:h val="0.74977474035337188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FE!$D$1:$D$2</c:f>
              <c:strCache>
                <c:ptCount val="2"/>
                <c:pt idx="0">
                  <c:v>Total</c:v>
                </c:pt>
                <c:pt idx="1">
                  <c:v>%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91A-424B-8262-29FF653731A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91A-424B-8262-29FF653731A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91A-424B-8262-29FF653731A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91A-424B-8262-29FF653731A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91A-424B-8262-29FF653731A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91A-424B-8262-29FF653731A7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91A-424B-8262-29FF653731A7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91A-424B-8262-29FF653731A7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191A-424B-8262-29FF653731A7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191A-424B-8262-29FF653731A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FE!$B$3:$B$12</c:f>
              <c:strCache>
                <c:ptCount val="10"/>
                <c:pt idx="0">
                  <c:v>&lt; 30</c:v>
                </c:pt>
                <c:pt idx="1">
                  <c:v>30 - 34</c:v>
                </c:pt>
                <c:pt idx="2">
                  <c:v>35 - 39</c:v>
                </c:pt>
                <c:pt idx="3">
                  <c:v>40 - 44</c:v>
                </c:pt>
                <c:pt idx="4">
                  <c:v>45 - 49</c:v>
                </c:pt>
                <c:pt idx="5">
                  <c:v>50 - 54</c:v>
                </c:pt>
                <c:pt idx="6">
                  <c:v>55 - 59</c:v>
                </c:pt>
                <c:pt idx="7">
                  <c:v>60 - 64</c:v>
                </c:pt>
                <c:pt idx="8">
                  <c:v>65 to 69</c:v>
                </c:pt>
                <c:pt idx="9">
                  <c:v>70+</c:v>
                </c:pt>
              </c:strCache>
              <c:extLst/>
            </c:strRef>
          </c:cat>
          <c:val>
            <c:numRef>
              <c:f>FE!$D$3:$D$12</c:f>
              <c:numCache>
                <c:formatCode>0.0%</c:formatCode>
                <c:ptCount val="10"/>
                <c:pt idx="0">
                  <c:v>6.6267635741769984E-2</c:v>
                </c:pt>
                <c:pt idx="1">
                  <c:v>7.0115433946130831E-2</c:v>
                </c:pt>
                <c:pt idx="2">
                  <c:v>8.2941427960666947E-2</c:v>
                </c:pt>
                <c:pt idx="3">
                  <c:v>8.8071825566481396E-2</c:v>
                </c:pt>
                <c:pt idx="4">
                  <c:v>9.4484822573749461E-2</c:v>
                </c:pt>
                <c:pt idx="5">
                  <c:v>0.10859341598973921</c:v>
                </c:pt>
                <c:pt idx="6">
                  <c:v>0.18041898247114152</c:v>
                </c:pt>
                <c:pt idx="7">
                  <c:v>0.17272338606241983</c:v>
                </c:pt>
                <c:pt idx="8">
                  <c:v>9.1064557503206495E-2</c:v>
                </c:pt>
                <c:pt idx="9">
                  <c:v>4.5318512184694314E-2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4-191A-424B-8262-29FF653731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22480768"/>
        <c:axId val="32248348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FE!$C$1:$C$2</c15:sqref>
                        </c15:formulaRef>
                      </c:ext>
                    </c:extLst>
                    <c:strCache>
                      <c:ptCount val="2"/>
                      <c:pt idx="0">
                        <c:v>Total</c:v>
                      </c:pt>
                      <c:pt idx="1">
                        <c:v>Number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FE!$B$3:$B$12</c15:sqref>
                        </c15:formulaRef>
                      </c:ext>
                    </c:extLst>
                    <c:strCache>
                      <c:ptCount val="10"/>
                      <c:pt idx="0">
                        <c:v>&lt; 30</c:v>
                      </c:pt>
                      <c:pt idx="1">
                        <c:v>30 - 34</c:v>
                      </c:pt>
                      <c:pt idx="2">
                        <c:v>35 - 39</c:v>
                      </c:pt>
                      <c:pt idx="3">
                        <c:v>40 - 44</c:v>
                      </c:pt>
                      <c:pt idx="4">
                        <c:v>45 - 49</c:v>
                      </c:pt>
                      <c:pt idx="5">
                        <c:v>50 - 54</c:v>
                      </c:pt>
                      <c:pt idx="6">
                        <c:v>55 - 59</c:v>
                      </c:pt>
                      <c:pt idx="7">
                        <c:v>60 - 64</c:v>
                      </c:pt>
                      <c:pt idx="8">
                        <c:v>65 to 69</c:v>
                      </c:pt>
                      <c:pt idx="9">
                        <c:v>70+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FE!$C$3:$C$12</c15:sqref>
                        </c15:formulaRef>
                      </c:ext>
                    </c:extLst>
                    <c:numCache>
                      <c:formatCode>#,##0</c:formatCode>
                      <c:ptCount val="10"/>
                      <c:pt idx="0">
                        <c:v>155</c:v>
                      </c:pt>
                      <c:pt idx="1">
                        <c:v>164</c:v>
                      </c:pt>
                      <c:pt idx="2">
                        <c:v>194</c:v>
                      </c:pt>
                      <c:pt idx="3">
                        <c:v>206</c:v>
                      </c:pt>
                      <c:pt idx="4">
                        <c:v>221</c:v>
                      </c:pt>
                      <c:pt idx="5">
                        <c:v>254</c:v>
                      </c:pt>
                      <c:pt idx="6">
                        <c:v>422</c:v>
                      </c:pt>
                      <c:pt idx="7">
                        <c:v>404</c:v>
                      </c:pt>
                      <c:pt idx="8">
                        <c:v>213</c:v>
                      </c:pt>
                      <c:pt idx="9">
                        <c:v>106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5-191A-424B-8262-29FF653731A7}"/>
                  </c:ext>
                </c:extLst>
              </c15:ser>
            </c15:filteredBarSeries>
          </c:ext>
        </c:extLst>
      </c:barChart>
      <c:catAx>
        <c:axId val="322480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2483488"/>
        <c:crosses val="autoZero"/>
        <c:auto val="1"/>
        <c:lblAlgn val="ctr"/>
        <c:lblOffset val="100"/>
        <c:noMultiLvlLbl val="0"/>
      </c:catAx>
      <c:valAx>
        <c:axId val="32248348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322480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>
                <a:solidFill>
                  <a:sysClr val="windowText" lastClr="000000"/>
                </a:solidFill>
              </a:rPr>
              <a:t>Siaradwyr</a:t>
            </a:r>
            <a:r>
              <a:rPr lang="en-US" b="1" dirty="0">
                <a:solidFill>
                  <a:sysClr val="windowText" lastClr="000000"/>
                </a:solidFill>
              </a:rPr>
              <a:t> </a:t>
            </a:r>
            <a:r>
              <a:rPr lang="en-US" b="1" dirty="0" err="1">
                <a:solidFill>
                  <a:sysClr val="windowText" lastClr="000000"/>
                </a:solidFill>
              </a:rPr>
              <a:t>Cymraeg</a:t>
            </a:r>
            <a:r>
              <a:rPr lang="en-US" b="1" baseline="0" dirty="0">
                <a:solidFill>
                  <a:sysClr val="windowText" lastClr="000000"/>
                </a:solidFill>
              </a:rPr>
              <a:t> / Welsh Speakers</a:t>
            </a:r>
            <a:endParaRPr lang="en-US" b="1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2111426997177103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8895112655233246"/>
          <c:y val="0.12282225138524351"/>
          <c:w val="0.38532035879474552"/>
          <c:h val="0.65885205450059003"/>
        </c:manualLayout>
      </c:layout>
      <c:doughnutChart>
        <c:varyColors val="1"/>
        <c:ser>
          <c:idx val="1"/>
          <c:order val="1"/>
          <c:tx>
            <c:strRef>
              <c:f>'2024 Demo'!$E$17:$E$18</c:f>
              <c:strCache>
                <c:ptCount val="2"/>
                <c:pt idx="0">
                  <c:v>FE Support Worker</c:v>
                </c:pt>
                <c:pt idx="1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E9D-40F7-92F2-D84EF3ED910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E9D-40F7-92F2-D84EF3ED910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E9D-40F7-92F2-D84EF3ED9107}"/>
              </c:ext>
            </c:extLst>
          </c:dPt>
          <c:dLbls>
            <c:dLbl>
              <c:idx val="0"/>
              <c:layout>
                <c:manualLayout>
                  <c:x val="7.8458839805351038E-2"/>
                  <c:y val="-7.214445462272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9D-40F7-92F2-D84EF3ED9107}"/>
                </c:ext>
              </c:extLst>
            </c:dLbl>
            <c:dLbl>
              <c:idx val="1"/>
              <c:layout>
                <c:manualLayout>
                  <c:x val="-0.18633974453770871"/>
                  <c:y val="-8.9712064568839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9D-40F7-92F2-D84EF3ED9107}"/>
                </c:ext>
              </c:extLst>
            </c:dLbl>
            <c:dLbl>
              <c:idx val="2"/>
              <c:layout>
                <c:manualLayout>
                  <c:x val="-6.6199646085764938E-2"/>
                  <c:y val="-8.2715786520099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E9D-40F7-92F2-D84EF3ED91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'2024 Demo'!$A$19:$A$21</c:f>
              <c:strCache>
                <c:ptCount val="3"/>
                <c:pt idx="0">
                  <c:v>Siaradwyr Cymraeg / Welsh speakers</c:v>
                </c:pt>
                <c:pt idx="1">
                  <c:v>Siaradwyr di-Cymraeg / Non-Welsh speakers</c:v>
                </c:pt>
                <c:pt idx="2">
                  <c:v>Anhysbus / Unknown</c:v>
                </c:pt>
              </c:strCache>
            </c:strRef>
          </c:cat>
          <c:val>
            <c:numRef>
              <c:f>'2024 Demo'!$E$19:$E$21</c:f>
              <c:numCache>
                <c:formatCode>0.0%</c:formatCode>
                <c:ptCount val="3"/>
                <c:pt idx="0">
                  <c:v>0.157</c:v>
                </c:pt>
                <c:pt idx="1">
                  <c:v>0.77900000000000003</c:v>
                </c:pt>
                <c:pt idx="2">
                  <c:v>6.4000000000000001E-2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E9D-40F7-92F2-D84EF3ED91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'2024 Demo'!$D$17:$D$18</c15:sqref>
                        </c15:formulaRef>
                      </c:ext>
                    </c:extLst>
                    <c:strCache>
                      <c:ptCount val="2"/>
                      <c:pt idx="0">
                        <c:v>FE Support Worker</c:v>
                      </c:pt>
                      <c:pt idx="1">
                        <c:v>Nifer / Number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8-9E9D-40F7-92F2-D84EF3ED9107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A-9E9D-40F7-92F2-D84EF3ED9107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C-9E9D-40F7-92F2-D84EF3ED9107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'2024 Demo'!$A$19:$A$21</c15:sqref>
                        </c15:formulaRef>
                      </c:ext>
                    </c:extLst>
                    <c:strCache>
                      <c:ptCount val="3"/>
                      <c:pt idx="0">
                        <c:v>Siaradwyr Cymraeg / Welsh speakers</c:v>
                      </c:pt>
                      <c:pt idx="1">
                        <c:v>Siaradwyr di-Cymraeg / Non-Welsh speakers</c:v>
                      </c:pt>
                      <c:pt idx="2">
                        <c:v>Anhysbus / Unknown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'2024 Demo'!$D$19:$D$21</c15:sqref>
                        </c15:formulaRef>
                      </c:ext>
                    </c:extLst>
                    <c:numCache>
                      <c:formatCode>#,##0</c:formatCode>
                      <c:ptCount val="3"/>
                      <c:pt idx="0" formatCode="General">
                        <c:v>975</c:v>
                      </c:pt>
                      <c:pt idx="1">
                        <c:v>4838</c:v>
                      </c:pt>
                      <c:pt idx="2">
                        <c:v>399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D-9E9D-40F7-92F2-D84EF3ED9107}"/>
                  </c:ext>
                </c:extLst>
              </c15:ser>
            </c15:filteredPieSeries>
          </c:ext>
        </c:extLst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3225310852610505E-3"/>
          <c:y val="0.79224482356372106"/>
          <c:w val="0.99667746891473896"/>
          <c:h val="0.20775517643627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>
                <a:solidFill>
                  <a:sysClr val="windowText" lastClr="000000"/>
                </a:solidFill>
              </a:rPr>
              <a:t>Rhywedd</a:t>
            </a:r>
            <a:r>
              <a:rPr lang="en-US" b="1" baseline="0" dirty="0">
                <a:solidFill>
                  <a:sysClr val="windowText" lastClr="000000"/>
                </a:solidFill>
              </a:rPr>
              <a:t> / Gender</a:t>
            </a:r>
            <a:endParaRPr lang="en-US" b="1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3352426142701648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9140296529624971"/>
          <c:y val="0.14753918696052323"/>
          <c:w val="0.38532035879474552"/>
          <c:h val="0.65885227199203511"/>
        </c:manualLayout>
      </c:layout>
      <c:doughnutChart>
        <c:varyColors val="1"/>
        <c:ser>
          <c:idx val="1"/>
          <c:order val="1"/>
          <c:tx>
            <c:strRef>
              <c:f>'2024 Demo'!$E$1:$E$2</c:f>
              <c:strCache>
                <c:ptCount val="2"/>
                <c:pt idx="0">
                  <c:v>FE Support Worker</c:v>
                </c:pt>
                <c:pt idx="1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23A-44E3-BD0C-C13D124FA62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23A-44E3-BD0C-C13D124FA62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23A-44E3-BD0C-C13D124FA62F}"/>
              </c:ext>
            </c:extLst>
          </c:dPt>
          <c:dLbls>
            <c:dLbl>
              <c:idx val="0"/>
              <c:layout>
                <c:manualLayout>
                  <c:x val="5.8844129854013272E-2"/>
                  <c:y val="9.642415271525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3A-44E3-BD0C-C13D124FA62F}"/>
                </c:ext>
              </c:extLst>
            </c:dLbl>
            <c:dLbl>
              <c:idx val="1"/>
              <c:layout>
                <c:manualLayout>
                  <c:x val="-6.8651484829682197E-2"/>
                  <c:y val="-0.100616507181140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3A-44E3-BD0C-C13D124FA62F}"/>
                </c:ext>
              </c:extLst>
            </c:dLbl>
            <c:dLbl>
              <c:idx val="2"/>
              <c:layout>
                <c:manualLayout>
                  <c:x val="-2.4518387439172199E-3"/>
                  <c:y val="-0.11319357057878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23A-44E3-BD0C-C13D124FA6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'2024 Demo'!$A$3:$A$5</c:f>
              <c:strCache>
                <c:ptCount val="3"/>
                <c:pt idx="0">
                  <c:v>Benyw / Female</c:v>
                </c:pt>
                <c:pt idx="1">
                  <c:v>Gwryw / Male</c:v>
                </c:pt>
                <c:pt idx="2">
                  <c:v>Heb ei nodi / Not specified</c:v>
                </c:pt>
              </c:strCache>
            </c:strRef>
          </c:cat>
          <c:val>
            <c:numRef>
              <c:f>'2024 Demo'!$E$3:$E$5</c:f>
              <c:numCache>
                <c:formatCode>0.0%</c:formatCode>
                <c:ptCount val="3"/>
                <c:pt idx="0">
                  <c:v>0.68400000000000005</c:v>
                </c:pt>
                <c:pt idx="1">
                  <c:v>0.314</c:v>
                </c:pt>
                <c:pt idx="2">
                  <c:v>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23A-44E3-BD0C-C13D124FA6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'2024 Demo'!$D$1:$D$2</c15:sqref>
                        </c15:formulaRef>
                      </c:ext>
                    </c:extLst>
                    <c:strCache>
                      <c:ptCount val="2"/>
                      <c:pt idx="0">
                        <c:v>FE Support Worker</c:v>
                      </c:pt>
                      <c:pt idx="1">
                        <c:v>Nifer / Number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8-723A-44E3-BD0C-C13D124FA62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A-723A-44E3-BD0C-C13D124FA62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C-723A-44E3-BD0C-C13D124FA62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'2024 Demo'!$A$3:$A$5</c15:sqref>
                        </c15:formulaRef>
                      </c:ext>
                    </c:extLst>
                    <c:strCache>
                      <c:ptCount val="3"/>
                      <c:pt idx="0">
                        <c:v>Benyw / Female</c:v>
                      </c:pt>
                      <c:pt idx="1">
                        <c:v>Gwryw / Male</c:v>
                      </c:pt>
                      <c:pt idx="2">
                        <c:v>Heb ei nodi / Not specified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'2024 Demo'!$D$3:$D$5</c15:sqref>
                        </c15:formulaRef>
                      </c:ext>
                    </c:extLst>
                    <c:numCache>
                      <c:formatCode>#,##0</c:formatCode>
                      <c:ptCount val="3"/>
                      <c:pt idx="0">
                        <c:v>4249</c:v>
                      </c:pt>
                      <c:pt idx="1">
                        <c:v>1948</c:v>
                      </c:pt>
                      <c:pt idx="2">
                        <c:v>15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D-723A-44E3-BD0C-C13D124FA62F}"/>
                  </c:ext>
                </c:extLst>
              </c15:ser>
            </c15:filteredPieSeries>
          </c:ext>
        </c:extLst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288469446421146"/>
          <c:y val="0.81670465093862521"/>
          <c:w val="0.68178627456809993"/>
          <c:h val="0.183295349061374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>
                <a:solidFill>
                  <a:sysClr val="windowText" lastClr="000000"/>
                </a:solidFill>
              </a:rPr>
              <a:t>Oedran</a:t>
            </a:r>
            <a:r>
              <a:rPr lang="en-US" b="1" dirty="0">
                <a:solidFill>
                  <a:sysClr val="windowText" lastClr="000000"/>
                </a:solidFill>
              </a:rPr>
              <a:t> / Age</a:t>
            </a:r>
          </a:p>
        </c:rich>
      </c:tx>
      <c:layout>
        <c:manualLayout>
          <c:xMode val="edge"/>
          <c:yMode val="edge"/>
          <c:x val="0.34455790553581678"/>
          <c:y val="5.17644405466379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2333261848595323E-2"/>
          <c:y val="0.15014439018160353"/>
          <c:w val="0.92711130173707923"/>
          <c:h val="0.72974444534266092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'2024 Demo'!$E$8:$E$9</c:f>
              <c:strCache>
                <c:ptCount val="2"/>
                <c:pt idx="0">
                  <c:v>FE Support Worker</c:v>
                </c:pt>
                <c:pt idx="1">
                  <c:v>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482-4E55-9B9B-DD52E405650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482-4E55-9B9B-DD52E405650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482-4E55-9B9B-DD52E405650D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482-4E55-9B9B-DD52E405650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'2024 Demo'!$A$10:$A$14</c:f>
              <c:strCache>
                <c:ptCount val="5"/>
                <c:pt idx="0">
                  <c:v>&lt; 30</c:v>
                </c:pt>
                <c:pt idx="1">
                  <c:v>30 - 39</c:v>
                </c:pt>
                <c:pt idx="2">
                  <c:v>40 - 49</c:v>
                </c:pt>
                <c:pt idx="3">
                  <c:v>50 - 59</c:v>
                </c:pt>
                <c:pt idx="4">
                  <c:v>60+</c:v>
                </c:pt>
              </c:strCache>
            </c:strRef>
          </c:cat>
          <c:val>
            <c:numRef>
              <c:f>'2024 Demo'!$E$10:$E$14</c:f>
              <c:numCache>
                <c:formatCode>0.0%</c:formatCode>
                <c:ptCount val="5"/>
                <c:pt idx="0">
                  <c:v>0.19600000000000001</c:v>
                </c:pt>
                <c:pt idx="1">
                  <c:v>0.22900000000000001</c:v>
                </c:pt>
                <c:pt idx="2">
                  <c:v>0.223</c:v>
                </c:pt>
                <c:pt idx="3">
                  <c:v>0.21299999999999999</c:v>
                </c:pt>
                <c:pt idx="4">
                  <c:v>0.13800000000000001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482-4E55-9B9B-DD52E405650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322484032"/>
        <c:axId val="9256246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'2024 Demo'!$D$8:$D$9</c15:sqref>
                        </c15:formulaRef>
                      </c:ext>
                    </c:extLst>
                    <c:strCache>
                      <c:ptCount val="2"/>
                      <c:pt idx="0">
                        <c:v>FE Support Worker</c:v>
                      </c:pt>
                      <c:pt idx="1">
                        <c:v>Nifer / Number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'2024 Demo'!$A$10:$A$14</c15:sqref>
                        </c15:formulaRef>
                      </c:ext>
                    </c:extLst>
                    <c:strCache>
                      <c:ptCount val="5"/>
                      <c:pt idx="0">
                        <c:v>&lt; 30</c:v>
                      </c:pt>
                      <c:pt idx="1">
                        <c:v>30 - 39</c:v>
                      </c:pt>
                      <c:pt idx="2">
                        <c:v>40 - 49</c:v>
                      </c:pt>
                      <c:pt idx="3">
                        <c:v>50 - 59</c:v>
                      </c:pt>
                      <c:pt idx="4">
                        <c:v>60+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'2024 Demo'!$D$10:$D$14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1217</c:v>
                      </c:pt>
                      <c:pt idx="1">
                        <c:v>1425</c:v>
                      </c:pt>
                      <c:pt idx="2" formatCode="#,##0">
                        <c:v>1388</c:v>
                      </c:pt>
                      <c:pt idx="3" formatCode="#,##0">
                        <c:v>1324</c:v>
                      </c:pt>
                      <c:pt idx="4">
                        <c:v>858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A482-4E55-9B9B-DD52E405650D}"/>
                  </c:ext>
                </c:extLst>
              </c15:ser>
            </c15:filteredBarSeries>
          </c:ext>
        </c:extLst>
      </c:barChart>
      <c:catAx>
        <c:axId val="32248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562464"/>
        <c:crosses val="autoZero"/>
        <c:auto val="1"/>
        <c:lblAlgn val="ctr"/>
        <c:lblOffset val="100"/>
        <c:noMultiLvlLbl val="0"/>
      </c:catAx>
      <c:valAx>
        <c:axId val="9256246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322484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>
                <a:solidFill>
                  <a:sysClr val="windowText" lastClr="000000"/>
                </a:solidFill>
              </a:rPr>
              <a:t>Hunaniaeth</a:t>
            </a:r>
            <a:r>
              <a:rPr lang="en-US" b="1" dirty="0">
                <a:solidFill>
                  <a:sysClr val="windowText" lastClr="000000"/>
                </a:solidFill>
              </a:rPr>
              <a:t> </a:t>
            </a:r>
            <a:r>
              <a:rPr lang="en-US" b="1" dirty="0" err="1">
                <a:solidFill>
                  <a:sysClr val="windowText" lastClr="000000"/>
                </a:solidFill>
              </a:rPr>
              <a:t>Cenedlaethol</a:t>
            </a:r>
            <a:r>
              <a:rPr lang="en-US" b="1" dirty="0">
                <a:solidFill>
                  <a:sysClr val="windowText" lastClr="000000"/>
                </a:solidFill>
              </a:rPr>
              <a:t> / Nationality</a:t>
            </a:r>
          </a:p>
        </c:rich>
      </c:tx>
      <c:layout>
        <c:manualLayout>
          <c:xMode val="edge"/>
          <c:yMode val="edge"/>
          <c:x val="0.30451382813259453"/>
          <c:y val="5.17644405466379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9753086419753086E-2"/>
          <c:y val="9.9218574331223122E-2"/>
          <c:w val="0.94301254009915425"/>
          <c:h val="0.46228430633951362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'2024 Demo'!$E$24:$E$25</c:f>
              <c:strCache>
                <c:ptCount val="2"/>
                <c:pt idx="0">
                  <c:v>FE Support Worker</c:v>
                </c:pt>
                <c:pt idx="1">
                  <c:v>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D4A-4B0D-A6BB-0D0BB2936BE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D4A-4B0D-A6BB-0D0BB2936BE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D4A-4B0D-A6BB-0D0BB2936BE9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D4A-4B0D-A6BB-0D0BB2936BE9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D4A-4B0D-A6BB-0D0BB2936BE9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D4A-4B0D-A6BB-0D0BB2936BE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'2024 Demo'!$A$26:$A$32</c:f>
              <c:strCache>
                <c:ptCount val="7"/>
                <c:pt idx="0">
                  <c:v>Cymreig / Welsh</c:v>
                </c:pt>
                <c:pt idx="1">
                  <c:v>Prydeinig / British</c:v>
                </c:pt>
                <c:pt idx="2">
                  <c:v>Seisnig / English</c:v>
                </c:pt>
                <c:pt idx="3">
                  <c:v>Albanaidd, Gwyddelig neu Wyddelig o Ogledd Iwerddon / Scottish, Irish and Northern Irish</c:v>
                </c:pt>
                <c:pt idx="4">
                  <c:v>Arall / Other</c:v>
                </c:pt>
                <c:pt idx="5">
                  <c:v>Do not wish to disclose / Ddim eisiau ei gofnodi</c:v>
                </c:pt>
                <c:pt idx="6">
                  <c:v>Anhysbus / Unknown</c:v>
                </c:pt>
              </c:strCache>
            </c:strRef>
          </c:cat>
          <c:val>
            <c:numRef>
              <c:f>'2024 Demo'!$E$26:$E$32</c:f>
              <c:numCache>
                <c:formatCode>0.0%</c:formatCode>
                <c:ptCount val="7"/>
                <c:pt idx="0">
                  <c:v>0.45700000000000002</c:v>
                </c:pt>
                <c:pt idx="1">
                  <c:v>0.312</c:v>
                </c:pt>
                <c:pt idx="2">
                  <c:v>6.9000000000000006E-2</c:v>
                </c:pt>
                <c:pt idx="3">
                  <c:v>8.0000000000000002E-3</c:v>
                </c:pt>
                <c:pt idx="4">
                  <c:v>1.7999999999999999E-2</c:v>
                </c:pt>
                <c:pt idx="5">
                  <c:v>6.0999999999999999E-2</c:v>
                </c:pt>
                <c:pt idx="6">
                  <c:v>7.5999999999999998E-2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D4A-4B0D-A6BB-0D0BB2936BE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474768192"/>
        <c:axId val="47475459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'2024 Demo'!$D$24:$D$25</c15:sqref>
                        </c15:formulaRef>
                      </c:ext>
                    </c:extLst>
                    <c:strCache>
                      <c:ptCount val="2"/>
                      <c:pt idx="0">
                        <c:v>FE Support Worker</c:v>
                      </c:pt>
                      <c:pt idx="1">
                        <c:v>Nifer / Number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'2024 Demo'!$A$26:$A$32</c15:sqref>
                        </c15:formulaRef>
                      </c:ext>
                    </c:extLst>
                    <c:strCache>
                      <c:ptCount val="7"/>
                      <c:pt idx="0">
                        <c:v>Cymreig / Welsh</c:v>
                      </c:pt>
                      <c:pt idx="1">
                        <c:v>Prydeinig / British</c:v>
                      </c:pt>
                      <c:pt idx="2">
                        <c:v>Seisnig / English</c:v>
                      </c:pt>
                      <c:pt idx="3">
                        <c:v>Albanaidd, Gwyddelig neu Wyddelig o Ogledd Iwerddon / Scottish, Irish and Northern Irish</c:v>
                      </c:pt>
                      <c:pt idx="4">
                        <c:v>Arall / Other</c:v>
                      </c:pt>
                      <c:pt idx="5">
                        <c:v>Do not wish to disclose / Ddim eisiau ei gofnodi</c:v>
                      </c:pt>
                      <c:pt idx="6">
                        <c:v>Anhysbus / Unknown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'2024 Demo'!$D$26:$D$32</c15:sqref>
                        </c15:formulaRef>
                      </c:ext>
                    </c:extLst>
                    <c:numCache>
                      <c:formatCode>#,##0</c:formatCode>
                      <c:ptCount val="7"/>
                      <c:pt idx="0">
                        <c:v>2836</c:v>
                      </c:pt>
                      <c:pt idx="1">
                        <c:v>1937</c:v>
                      </c:pt>
                      <c:pt idx="2" formatCode="General">
                        <c:v>427</c:v>
                      </c:pt>
                      <c:pt idx="3">
                        <c:v>51</c:v>
                      </c:pt>
                      <c:pt idx="4">
                        <c:v>112</c:v>
                      </c:pt>
                      <c:pt idx="5" formatCode="General">
                        <c:v>376</c:v>
                      </c:pt>
                      <c:pt idx="6">
                        <c:v>473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D-1D4A-4B0D-A6BB-0D0BB2936BE9}"/>
                  </c:ext>
                </c:extLst>
              </c15:ser>
            </c15:filteredBarSeries>
          </c:ext>
        </c:extLst>
      </c:barChart>
      <c:catAx>
        <c:axId val="474768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754592"/>
        <c:crosses val="autoZero"/>
        <c:auto val="1"/>
        <c:lblAlgn val="ctr"/>
        <c:lblOffset val="100"/>
        <c:noMultiLvlLbl val="0"/>
      </c:catAx>
      <c:valAx>
        <c:axId val="474754592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74768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38321782612882"/>
          <c:y val="0.19295484346992703"/>
          <c:w val="0.70341830348413392"/>
          <c:h val="0.66711525120600546"/>
        </c:manualLayout>
      </c:layout>
      <c:barChart>
        <c:barDir val="bar"/>
        <c:grouping val="percentStacked"/>
        <c:varyColors val="0"/>
        <c:ser>
          <c:idx val="1"/>
          <c:order val="1"/>
          <c:tx>
            <c:strRef>
              <c:f>'FE Gender'!$C$1:$C$2</c:f>
              <c:strCache>
                <c:ptCount val="2"/>
                <c:pt idx="0">
                  <c:v>Nifer siaradwyr Cymraeg / Number of Welsh speakers</c:v>
                </c:pt>
                <c:pt idx="1">
                  <c:v>%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'FE Gender'!$A$3:$A$5</c:f>
              <c:strCache>
                <c:ptCount val="3"/>
                <c:pt idx="0">
                  <c:v>Heb ei nodi / Not specified</c:v>
                </c:pt>
                <c:pt idx="1">
                  <c:v>Gwryw / Male</c:v>
                </c:pt>
                <c:pt idx="2">
                  <c:v>Benyw / Female</c:v>
                </c:pt>
              </c:strCache>
            </c:strRef>
          </c:cat>
          <c:val>
            <c:numRef>
              <c:f>'FE Gender'!$C$3:$C$5</c:f>
              <c:numCache>
                <c:formatCode>0.0%</c:formatCode>
                <c:ptCount val="3"/>
                <c:pt idx="0">
                  <c:v>0.13300000000000001</c:v>
                </c:pt>
                <c:pt idx="1">
                  <c:v>0.17499999999999999</c:v>
                </c:pt>
                <c:pt idx="2">
                  <c:v>0.14899999999999999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D4-4522-B8FA-5FFE8CB667F8}"/>
            </c:ext>
          </c:extLst>
        </c:ser>
        <c:ser>
          <c:idx val="3"/>
          <c:order val="3"/>
          <c:tx>
            <c:strRef>
              <c:f>'FE Gender'!$E$1:$E$2</c:f>
              <c:strCache>
                <c:ptCount val="2"/>
                <c:pt idx="0">
                  <c:v>Nifer siaradwyr di-Cymraeg / Number of non-Welsh speakers</c:v>
                </c:pt>
                <c:pt idx="1">
                  <c:v>%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'FE Gender'!$A$3:$A$5</c:f>
              <c:strCache>
                <c:ptCount val="3"/>
                <c:pt idx="0">
                  <c:v>Heb ei nodi / Not specified</c:v>
                </c:pt>
                <c:pt idx="1">
                  <c:v>Gwryw / Male</c:v>
                </c:pt>
                <c:pt idx="2">
                  <c:v>Benyw / Female</c:v>
                </c:pt>
              </c:strCache>
            </c:strRef>
          </c:cat>
          <c:val>
            <c:numRef>
              <c:f>'FE Gender'!$E$3:$E$5</c:f>
              <c:numCache>
                <c:formatCode>0.0%</c:formatCode>
                <c:ptCount val="3"/>
                <c:pt idx="0">
                  <c:v>0.86699999999999999</c:v>
                </c:pt>
                <c:pt idx="1">
                  <c:v>0.74299999999999999</c:v>
                </c:pt>
                <c:pt idx="2">
                  <c:v>0.79500000000000004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D4-4522-B8FA-5FFE8CB667F8}"/>
            </c:ext>
          </c:extLst>
        </c:ser>
        <c:ser>
          <c:idx val="5"/>
          <c:order val="5"/>
          <c:tx>
            <c:strRef>
              <c:f>'FE Gender'!$G$1:$G$2</c:f>
              <c:strCache>
                <c:ptCount val="2"/>
                <c:pt idx="0">
                  <c:v>Anhysbus / Unknown</c:v>
                </c:pt>
                <c:pt idx="1">
                  <c:v>%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D4-4522-B8FA-5FFE8CB667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'FE Gender'!$A$3:$A$5</c:f>
              <c:strCache>
                <c:ptCount val="3"/>
                <c:pt idx="0">
                  <c:v>Heb ei nodi / Not specified</c:v>
                </c:pt>
                <c:pt idx="1">
                  <c:v>Gwryw / Male</c:v>
                </c:pt>
                <c:pt idx="2">
                  <c:v>Benyw / Female</c:v>
                </c:pt>
              </c:strCache>
            </c:strRef>
          </c:cat>
          <c:val>
            <c:numRef>
              <c:f>'FE Gender'!$G$3:$G$5</c:f>
              <c:numCache>
                <c:formatCode>0.0%</c:formatCode>
                <c:ptCount val="3"/>
                <c:pt idx="0">
                  <c:v>0</c:v>
                </c:pt>
                <c:pt idx="1">
                  <c:v>8.2000000000000003E-2</c:v>
                </c:pt>
                <c:pt idx="2">
                  <c:v>5.6000000000000001E-2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D4-4522-B8FA-5FFE8CB667F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5"/>
        <c:overlap val="100"/>
        <c:axId val="474757312"/>
        <c:axId val="47475785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'FE Gender'!$B$1:$B$2</c15:sqref>
                        </c15:formulaRef>
                      </c:ext>
                    </c:extLst>
                    <c:strCache>
                      <c:ptCount val="2"/>
                      <c:pt idx="0">
                        <c:v>Nifer siaradwyr Cymraeg / Number of Welsh speakers</c:v>
                      </c:pt>
                      <c:pt idx="1">
                        <c:v>Nifer / Number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'FE Gender'!$A$3:$A$5</c15:sqref>
                        </c15:formulaRef>
                      </c:ext>
                    </c:extLst>
                    <c:strCache>
                      <c:ptCount val="3"/>
                      <c:pt idx="0">
                        <c:v>Heb ei nodi / Not specified</c:v>
                      </c:pt>
                      <c:pt idx="1">
                        <c:v>Gwryw / Male</c:v>
                      </c:pt>
                      <c:pt idx="2">
                        <c:v>Benyw / Female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'FE Gender'!$B$3:$B$5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</c:v>
                      </c:pt>
                      <c:pt idx="1">
                        <c:v>341</c:v>
                      </c:pt>
                      <c:pt idx="2">
                        <c:v>632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6FD4-4522-B8FA-5FFE8CB667F8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'FE Gender'!$D$1:$D$2</c15:sqref>
                        </c15:formulaRef>
                      </c:ext>
                    </c:extLst>
                    <c:strCache>
                      <c:ptCount val="2"/>
                      <c:pt idx="0">
                        <c:v>Nifer siaradwyr di-Cymraeg / Number of non-Welsh speakers</c:v>
                      </c:pt>
                      <c:pt idx="1">
                        <c:v>Nifer / Number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'FE Gender'!$A$3:$A$5</c15:sqref>
                        </c15:formulaRef>
                      </c:ext>
                    </c:extLst>
                    <c:strCache>
                      <c:ptCount val="3"/>
                      <c:pt idx="0">
                        <c:v>Heb ei nodi / Not specified</c:v>
                      </c:pt>
                      <c:pt idx="1">
                        <c:v>Gwryw / Male</c:v>
                      </c:pt>
                      <c:pt idx="2">
                        <c:v>Benyw / Female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'FE Gender'!$D$3:$D$5</c15:sqref>
                        </c15:formulaRef>
                      </c:ext>
                    </c:extLst>
                    <c:numCache>
                      <c:formatCode>#,##0</c:formatCode>
                      <c:ptCount val="3"/>
                      <c:pt idx="0">
                        <c:v>13</c:v>
                      </c:pt>
                      <c:pt idx="1">
                        <c:v>1448</c:v>
                      </c:pt>
                      <c:pt idx="2">
                        <c:v>3377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6FD4-4522-B8FA-5FFE8CB667F8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'FE Gender'!$F$1:$F$2</c15:sqref>
                        </c15:formulaRef>
                      </c:ext>
                    </c:extLst>
                    <c:strCache>
                      <c:ptCount val="2"/>
                      <c:pt idx="0">
                        <c:v>Anhysbus / Unknown</c:v>
                      </c:pt>
                      <c:pt idx="1">
                        <c:v>Nifer / Number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'FE Gender'!$A$3:$A$5</c15:sqref>
                        </c15:formulaRef>
                      </c:ext>
                    </c:extLst>
                    <c:strCache>
                      <c:ptCount val="3"/>
                      <c:pt idx="0">
                        <c:v>Heb ei nodi / Not specified</c:v>
                      </c:pt>
                      <c:pt idx="1">
                        <c:v>Gwryw / Male</c:v>
                      </c:pt>
                      <c:pt idx="2">
                        <c:v>Benyw / Female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'FE Gender'!$F$3:$F$5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 formatCode="#,##0">
                        <c:v>0</c:v>
                      </c:pt>
                      <c:pt idx="1">
                        <c:v>159</c:v>
                      </c:pt>
                      <c:pt idx="2" formatCode="#,##0">
                        <c:v>240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6FD4-4522-B8FA-5FFE8CB667F8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'FE Gender'!$H$1:$H$2</c15:sqref>
                        </c15:formulaRef>
                      </c:ext>
                    </c:extLst>
                    <c:strCache>
                      <c:ptCount val="2"/>
                      <c:pt idx="0">
                        <c:v>Cyfanswm / Total</c:v>
                      </c:pt>
                      <c:pt idx="1">
                        <c:v>Nifer / Number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'FE Gender'!$A$3:$A$5</c15:sqref>
                        </c15:formulaRef>
                      </c:ext>
                    </c:extLst>
                    <c:strCache>
                      <c:ptCount val="3"/>
                      <c:pt idx="0">
                        <c:v>Heb ei nodi / Not specified</c:v>
                      </c:pt>
                      <c:pt idx="1">
                        <c:v>Gwryw / Male</c:v>
                      </c:pt>
                      <c:pt idx="2">
                        <c:v>Benyw / Female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'FE Gender'!$H$3:$H$5</c15:sqref>
                        </c15:formulaRef>
                      </c:ext>
                    </c:extLst>
                    <c:numCache>
                      <c:formatCode>#,##0</c:formatCode>
                      <c:ptCount val="3"/>
                      <c:pt idx="0">
                        <c:v>15</c:v>
                      </c:pt>
                      <c:pt idx="1">
                        <c:v>1948</c:v>
                      </c:pt>
                      <c:pt idx="2">
                        <c:v>4249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6FD4-4522-B8FA-5FFE8CB667F8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'FE Gender'!$I$1:$I$2</c15:sqref>
                        </c15:formulaRef>
                      </c:ext>
                    </c:extLst>
                    <c:strCache>
                      <c:ptCount val="2"/>
                      <c:pt idx="0">
                        <c:v>Cyfanswm / Total</c:v>
                      </c:pt>
                      <c:pt idx="1">
                        <c:v>%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'FE Gender'!$A$3:$A$5</c15:sqref>
                        </c15:formulaRef>
                      </c:ext>
                    </c:extLst>
                    <c:strCache>
                      <c:ptCount val="3"/>
                      <c:pt idx="0">
                        <c:v>Heb ei nodi / Not specified</c:v>
                      </c:pt>
                      <c:pt idx="1">
                        <c:v>Gwryw / Male</c:v>
                      </c:pt>
                      <c:pt idx="2">
                        <c:v>Benyw / Female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'FE Gender'!$I$3:$I$5</c15:sqref>
                        </c15:formulaRef>
                      </c:ext>
                    </c:extLst>
                    <c:numCache>
                      <c:formatCode>0.0%</c:formatCode>
                      <c:ptCount val="3"/>
                      <c:pt idx="0">
                        <c:v>1</c:v>
                      </c:pt>
                      <c:pt idx="1">
                        <c:v>1</c:v>
                      </c:pt>
                      <c:pt idx="2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6FD4-4522-B8FA-5FFE8CB667F8}"/>
                  </c:ext>
                </c:extLst>
              </c15:ser>
            </c15:filteredBarSeries>
          </c:ext>
        </c:extLst>
      </c:barChart>
      <c:catAx>
        <c:axId val="474757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757856"/>
        <c:crosses val="autoZero"/>
        <c:auto val="1"/>
        <c:lblAlgn val="ctr"/>
        <c:lblOffset val="100"/>
        <c:noMultiLvlLbl val="0"/>
      </c:catAx>
      <c:valAx>
        <c:axId val="4747578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757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4203399003975699"/>
          <c:y val="0.13996483119083772"/>
          <c:w val="0.15655464327085525"/>
          <c:h val="0.856521250957385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9787740125384387E-2"/>
          <c:y val="4.1264751336304473E-2"/>
          <c:w val="0.91850541019488507"/>
          <c:h val="0.69181017845083259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'FSW Age'!$A$7</c:f>
              <c:strCache>
                <c:ptCount val="1"/>
                <c:pt idx="0">
                  <c:v>Dan/Under 30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'FSW Age'!$B$1:$I$2</c:f>
              <c:multiLvlStrCache>
                <c:ptCount val="2"/>
                <c:lvl/>
                <c:lvl/>
              </c:multiLvlStrCache>
              <c:extLst/>
            </c:multiLvlStrRef>
          </c:cat>
          <c:val>
            <c:numRef>
              <c:f>'FSW Age'!$B$7:$I$7</c:f>
              <c:numCache>
                <c:formatCode>0.0%</c:formatCode>
                <c:ptCount val="2"/>
                <c:pt idx="0">
                  <c:v>0.25948717948717948</c:v>
                </c:pt>
                <c:pt idx="1">
                  <c:v>0.19656883009508061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9764-4F61-8FC4-676103C0BB47}"/>
            </c:ext>
          </c:extLst>
        </c:ser>
        <c:ser>
          <c:idx val="3"/>
          <c:order val="1"/>
          <c:tx>
            <c:strRef>
              <c:f>'FSW Age'!$A$6</c:f>
              <c:strCache>
                <c:ptCount val="1"/>
                <c:pt idx="0">
                  <c:v>30 - 39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'FSW Age'!$B$1:$I$2</c:f>
              <c:multiLvlStrCache>
                <c:ptCount val="2"/>
                <c:lvl/>
                <c:lvl/>
              </c:multiLvlStrCache>
              <c:extLst/>
            </c:multiLvlStrRef>
          </c:cat>
          <c:val>
            <c:numRef>
              <c:f>'FSW Age'!$B$6:$I$6</c:f>
              <c:numCache>
                <c:formatCode>0.0%</c:formatCode>
                <c:ptCount val="2"/>
                <c:pt idx="0">
                  <c:v>0.22051282051282051</c:v>
                </c:pt>
                <c:pt idx="1">
                  <c:v>0.23460107482430756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9764-4F61-8FC4-676103C0BB47}"/>
            </c:ext>
          </c:extLst>
        </c:ser>
        <c:ser>
          <c:idx val="2"/>
          <c:order val="2"/>
          <c:tx>
            <c:strRef>
              <c:f>'FSW Age'!$A$5</c:f>
              <c:strCache>
                <c:ptCount val="1"/>
                <c:pt idx="0">
                  <c:v>40 - 49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'FSW Age'!$B$1:$I$2</c:f>
              <c:multiLvlStrCache>
                <c:ptCount val="2"/>
                <c:lvl/>
                <c:lvl/>
              </c:multiLvlStrCache>
              <c:extLst/>
            </c:multiLvlStrRef>
          </c:cat>
          <c:val>
            <c:numRef>
              <c:f>'FSW Age'!$B$5:$I$5</c:f>
              <c:numCache>
                <c:formatCode>0.0%</c:formatCode>
                <c:ptCount val="2"/>
                <c:pt idx="0">
                  <c:v>0.21743589743589745</c:v>
                </c:pt>
                <c:pt idx="1">
                  <c:v>0.22447292269532865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9764-4F61-8FC4-676103C0BB47}"/>
            </c:ext>
          </c:extLst>
        </c:ser>
        <c:ser>
          <c:idx val="1"/>
          <c:order val="3"/>
          <c:tx>
            <c:strRef>
              <c:f>'FSW Age'!$A$4</c:f>
              <c:strCache>
                <c:ptCount val="1"/>
                <c:pt idx="0">
                  <c:v>50 - 59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'FSW Age'!$B$1:$I$2</c:f>
              <c:multiLvlStrCache>
                <c:ptCount val="2"/>
                <c:lvl/>
                <c:lvl/>
              </c:multiLvlStrCache>
              <c:extLst/>
            </c:multiLvlStrRef>
          </c:cat>
          <c:val>
            <c:numRef>
              <c:f>'FSW Age'!$B$4:$I$4</c:f>
              <c:numCache>
                <c:formatCode>0.0%</c:formatCode>
                <c:ptCount val="2"/>
                <c:pt idx="0">
                  <c:v>0.1764102564102564</c:v>
                </c:pt>
                <c:pt idx="1">
                  <c:v>0.21434477056634973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9764-4F61-8FC4-676103C0BB47}"/>
            </c:ext>
          </c:extLst>
        </c:ser>
        <c:ser>
          <c:idx val="0"/>
          <c:order val="4"/>
          <c:tx>
            <c:strRef>
              <c:f>'FSW Age'!$A$3</c:f>
              <c:strCache>
                <c:ptCount val="1"/>
                <c:pt idx="0">
                  <c:v>60+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'FSW Age'!$B$1:$I$2</c:f>
              <c:multiLvlStrCache>
                <c:ptCount val="2"/>
                <c:lvl/>
                <c:lvl/>
              </c:multiLvlStrCache>
              <c:extLst/>
            </c:multiLvlStrRef>
          </c:cat>
          <c:val>
            <c:numRef>
              <c:f>'FSW Age'!$B$3:$I$3</c:f>
              <c:numCache>
                <c:formatCode>0.0%</c:formatCode>
                <c:ptCount val="2"/>
                <c:pt idx="0">
                  <c:v>0.12615384615384614</c:v>
                </c:pt>
                <c:pt idx="1">
                  <c:v>0.13001240181893345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9764-4F61-8FC4-676103C0BB4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00292128"/>
        <c:axId val="600292672"/>
        <c:extLst/>
      </c:barChart>
      <c:catAx>
        <c:axId val="600292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0292672"/>
        <c:crosses val="autoZero"/>
        <c:auto val="1"/>
        <c:lblAlgn val="ctr"/>
        <c:lblOffset val="100"/>
        <c:noMultiLvlLbl val="0"/>
      </c:catAx>
      <c:valAx>
        <c:axId val="60029267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600292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933216137647268"/>
          <c:y val="0.88584453374651917"/>
          <c:w val="0.65914347700373133"/>
          <c:h val="8.84658893698449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38321782612882"/>
          <c:y val="2.8978275298447251E-2"/>
          <c:w val="0.67540644552681939"/>
          <c:h val="0.81773907955650105"/>
        </c:manualLayout>
      </c:layout>
      <c:barChart>
        <c:barDir val="bar"/>
        <c:grouping val="percentStacked"/>
        <c:varyColors val="0"/>
        <c:ser>
          <c:idx val="1"/>
          <c:order val="1"/>
          <c:tx>
            <c:strRef>
              <c:f>'FE Gender'!$C$1:$C$2</c:f>
              <c:strCache>
                <c:ptCount val="2"/>
                <c:pt idx="0">
                  <c:v>Nifer gweithio yn y Gymraeg / Number working in Welsh</c:v>
                </c:pt>
                <c:pt idx="1">
                  <c:v>%</c:v>
                </c:pt>
              </c:strCache>
            </c:strRef>
          </c:tx>
          <c:spPr>
            <a:solidFill>
              <a:srgbClr val="7E0D5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'FE Gender'!$A$3:$A$5</c:f>
              <c:strCache>
                <c:ptCount val="3"/>
                <c:pt idx="0">
                  <c:v>Heb ei nodi / Not specified</c:v>
                </c:pt>
                <c:pt idx="1">
                  <c:v>Gwryw / Male</c:v>
                </c:pt>
                <c:pt idx="2">
                  <c:v>Benyw / Female</c:v>
                </c:pt>
              </c:strCache>
            </c:strRef>
          </c:cat>
          <c:val>
            <c:numRef>
              <c:f>'FE Gender'!$C$3:$C$5</c:f>
              <c:numCache>
                <c:formatCode>0.0%</c:formatCode>
                <c:ptCount val="3"/>
                <c:pt idx="0">
                  <c:v>6.7000000000000004E-2</c:v>
                </c:pt>
                <c:pt idx="1">
                  <c:v>0.114</c:v>
                </c:pt>
                <c:pt idx="2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D4-4522-B8FA-5FFE8CB667F8}"/>
            </c:ext>
          </c:extLst>
        </c:ser>
        <c:ser>
          <c:idx val="3"/>
          <c:order val="3"/>
          <c:tx>
            <c:strRef>
              <c:f>'FE Gender'!$E$1:$E$2</c:f>
              <c:strCache>
                <c:ptCount val="2"/>
                <c:pt idx="0">
                  <c:v>Nifer ddim gallu gweithio yn y Gymraeg / Number that can't work in Welsh</c:v>
                </c:pt>
                <c:pt idx="1">
                  <c:v>%</c:v>
                </c:pt>
              </c:strCache>
            </c:strRef>
          </c:tx>
          <c:spPr>
            <a:solidFill>
              <a:srgbClr val="F389D4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D4-4522-B8FA-5FFE8CB667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'FE Gender'!$A$3:$A$5</c:f>
              <c:strCache>
                <c:ptCount val="3"/>
                <c:pt idx="0">
                  <c:v>Heb ei nodi / Not specified</c:v>
                </c:pt>
                <c:pt idx="1">
                  <c:v>Gwryw / Male</c:v>
                </c:pt>
                <c:pt idx="2">
                  <c:v>Benyw / Female</c:v>
                </c:pt>
              </c:strCache>
            </c:strRef>
          </c:cat>
          <c:val>
            <c:numRef>
              <c:f>'FE Gender'!$E$3:$E$5</c:f>
              <c:numCache>
                <c:formatCode>0.0%</c:formatCode>
                <c:ptCount val="3"/>
                <c:pt idx="0">
                  <c:v>0.93300000000000005</c:v>
                </c:pt>
                <c:pt idx="1">
                  <c:v>0.80400000000000005</c:v>
                </c:pt>
                <c:pt idx="2">
                  <c:v>0.83399999999999996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D4-4522-B8FA-5FFE8CB667F8}"/>
            </c:ext>
          </c:extLst>
        </c:ser>
        <c:ser>
          <c:idx val="5"/>
          <c:order val="5"/>
          <c:tx>
            <c:strRef>
              <c:f>'FE Gender'!$G$1:$G$2</c:f>
              <c:strCache>
                <c:ptCount val="2"/>
                <c:pt idx="0">
                  <c:v>Anhysbus / Unknown</c:v>
                </c:pt>
                <c:pt idx="1">
                  <c:v>%</c:v>
                </c:pt>
              </c:strCache>
            </c:strRef>
          </c:tx>
          <c:spPr>
            <a:solidFill>
              <a:srgbClr val="F9C4EA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D4-4522-B8FA-5FFE8CB667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'FE Gender'!$A$3:$A$5</c:f>
              <c:strCache>
                <c:ptCount val="3"/>
                <c:pt idx="0">
                  <c:v>Heb ei nodi / Not specified</c:v>
                </c:pt>
                <c:pt idx="1">
                  <c:v>Gwryw / Male</c:v>
                </c:pt>
                <c:pt idx="2">
                  <c:v>Benyw / Female</c:v>
                </c:pt>
              </c:strCache>
            </c:strRef>
          </c:cat>
          <c:val>
            <c:numRef>
              <c:f>'FE Gender'!$G$3:$G$5</c:f>
              <c:numCache>
                <c:formatCode>0.0%</c:formatCode>
                <c:ptCount val="3"/>
                <c:pt idx="0">
                  <c:v>0</c:v>
                </c:pt>
                <c:pt idx="1">
                  <c:v>8.1000000000000003E-2</c:v>
                </c:pt>
                <c:pt idx="2">
                  <c:v>5.6000000000000001E-2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D4-4522-B8FA-5FFE8CB667F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5"/>
        <c:overlap val="100"/>
        <c:axId val="474760576"/>
        <c:axId val="47476275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'FE Gender'!$B$1:$B$2</c15:sqref>
                        </c15:formulaRef>
                      </c:ext>
                    </c:extLst>
                    <c:strCache>
                      <c:ptCount val="2"/>
                      <c:pt idx="0">
                        <c:v>Nifer gweithio yn y Gymraeg / Number working in Welsh</c:v>
                      </c:pt>
                      <c:pt idx="1">
                        <c:v>Nifer / Number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'FE Gender'!$A$3:$A$5</c15:sqref>
                        </c15:formulaRef>
                      </c:ext>
                    </c:extLst>
                    <c:strCache>
                      <c:ptCount val="3"/>
                      <c:pt idx="0">
                        <c:v>Heb ei nodi / Not specified</c:v>
                      </c:pt>
                      <c:pt idx="1">
                        <c:v>Gwryw / Male</c:v>
                      </c:pt>
                      <c:pt idx="2">
                        <c:v>Benyw / Female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'FE Gender'!$B$3:$B$5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1</c:v>
                      </c:pt>
                      <c:pt idx="1">
                        <c:v>223</c:v>
                      </c:pt>
                      <c:pt idx="2">
                        <c:v>466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6FD4-4522-B8FA-5FFE8CB667F8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'FE Gender'!$D$1:$D$2</c15:sqref>
                        </c15:formulaRef>
                      </c:ext>
                    </c:extLst>
                    <c:strCache>
                      <c:ptCount val="2"/>
                      <c:pt idx="0">
                        <c:v>Nifer ddim gallu gweithio yn y Gymraeg / Number that can't work in Welsh</c:v>
                      </c:pt>
                      <c:pt idx="1">
                        <c:v>Nifer / Number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'FE Gender'!$A$3:$A$5</c15:sqref>
                        </c15:formulaRef>
                      </c:ext>
                    </c:extLst>
                    <c:strCache>
                      <c:ptCount val="3"/>
                      <c:pt idx="0">
                        <c:v>Heb ei nodi / Not specified</c:v>
                      </c:pt>
                      <c:pt idx="1">
                        <c:v>Gwryw / Male</c:v>
                      </c:pt>
                      <c:pt idx="2">
                        <c:v>Benyw / Female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'FE Gender'!$D$3:$D$5</c15:sqref>
                        </c15:formulaRef>
                      </c:ext>
                    </c:extLst>
                    <c:numCache>
                      <c:formatCode>#,##0</c:formatCode>
                      <c:ptCount val="3"/>
                      <c:pt idx="0">
                        <c:v>14</c:v>
                      </c:pt>
                      <c:pt idx="1">
                        <c:v>1567</c:v>
                      </c:pt>
                      <c:pt idx="2">
                        <c:v>3544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6FD4-4522-B8FA-5FFE8CB667F8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'FE Gender'!$F$1:$F$2</c15:sqref>
                        </c15:formulaRef>
                      </c:ext>
                    </c:extLst>
                    <c:strCache>
                      <c:ptCount val="2"/>
                      <c:pt idx="0">
                        <c:v>Anhysbus / Unknown</c:v>
                      </c:pt>
                      <c:pt idx="1">
                        <c:v>Nifer / Number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'FE Gender'!$A$3:$A$5</c15:sqref>
                        </c15:formulaRef>
                      </c:ext>
                    </c:extLst>
                    <c:strCache>
                      <c:ptCount val="3"/>
                      <c:pt idx="0">
                        <c:v>Heb ei nodi / Not specified</c:v>
                      </c:pt>
                      <c:pt idx="1">
                        <c:v>Gwryw / Male</c:v>
                      </c:pt>
                      <c:pt idx="2">
                        <c:v>Benyw / Female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'FE Gender'!$F$3:$F$5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 formatCode="#,##0">
                        <c:v>0</c:v>
                      </c:pt>
                      <c:pt idx="1">
                        <c:v>158</c:v>
                      </c:pt>
                      <c:pt idx="2" formatCode="#,##0">
                        <c:v>239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6FD4-4522-B8FA-5FFE8CB667F8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'FE Gender'!$H$1:$H$2</c15:sqref>
                        </c15:formulaRef>
                      </c:ext>
                    </c:extLst>
                    <c:strCache>
                      <c:ptCount val="2"/>
                      <c:pt idx="0">
                        <c:v>Cyfanswm / Total</c:v>
                      </c:pt>
                      <c:pt idx="1">
                        <c:v>Nifer / Number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'FE Gender'!$A$3:$A$5</c15:sqref>
                        </c15:formulaRef>
                      </c:ext>
                    </c:extLst>
                    <c:strCache>
                      <c:ptCount val="3"/>
                      <c:pt idx="0">
                        <c:v>Heb ei nodi / Not specified</c:v>
                      </c:pt>
                      <c:pt idx="1">
                        <c:v>Gwryw / Male</c:v>
                      </c:pt>
                      <c:pt idx="2">
                        <c:v>Benyw / Female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'FE Gender'!$H$3:$H$5</c15:sqref>
                        </c15:formulaRef>
                      </c:ext>
                    </c:extLst>
                    <c:numCache>
                      <c:formatCode>#,##0</c:formatCode>
                      <c:ptCount val="3"/>
                      <c:pt idx="0">
                        <c:v>15</c:v>
                      </c:pt>
                      <c:pt idx="1">
                        <c:v>1948</c:v>
                      </c:pt>
                      <c:pt idx="2">
                        <c:v>4249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6FD4-4522-B8FA-5FFE8CB667F8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'FE Gender'!$I$1:$I$2</c15:sqref>
                        </c15:formulaRef>
                      </c:ext>
                    </c:extLst>
                    <c:strCache>
                      <c:ptCount val="2"/>
                      <c:pt idx="0">
                        <c:v>Cyfanswm / Total</c:v>
                      </c:pt>
                      <c:pt idx="1">
                        <c:v>%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'FE Gender'!$A$3:$A$5</c15:sqref>
                        </c15:formulaRef>
                      </c:ext>
                    </c:extLst>
                    <c:strCache>
                      <c:ptCount val="3"/>
                      <c:pt idx="0">
                        <c:v>Heb ei nodi / Not specified</c:v>
                      </c:pt>
                      <c:pt idx="1">
                        <c:v>Gwryw / Male</c:v>
                      </c:pt>
                      <c:pt idx="2">
                        <c:v>Benyw / Female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'FE Gender'!$I$3:$I$5</c15:sqref>
                        </c15:formulaRef>
                      </c:ext>
                    </c:extLst>
                    <c:numCache>
                      <c:formatCode>0.0%</c:formatCode>
                      <c:ptCount val="3"/>
                      <c:pt idx="0">
                        <c:v>1</c:v>
                      </c:pt>
                      <c:pt idx="1">
                        <c:v>1</c:v>
                      </c:pt>
                      <c:pt idx="2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6FD4-4522-B8FA-5FFE8CB667F8}"/>
                  </c:ext>
                </c:extLst>
              </c15:ser>
            </c15:filteredBarSeries>
          </c:ext>
        </c:extLst>
      </c:barChart>
      <c:catAx>
        <c:axId val="474760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762752"/>
        <c:crosses val="autoZero"/>
        <c:auto val="1"/>
        <c:lblAlgn val="ctr"/>
        <c:lblOffset val="100"/>
        <c:noMultiLvlLbl val="0"/>
      </c:catAx>
      <c:valAx>
        <c:axId val="474762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760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1078999462582924"/>
          <c:y val="0"/>
          <c:w val="0.18779863868478303"/>
          <c:h val="0.998112919953279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0920940688239267E-2"/>
          <c:y val="4.1264751336304473E-2"/>
          <c:w val="0.90737220963203036"/>
          <c:h val="0.734269525981048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'FSW Age (2)'!$A$7</c:f>
              <c:strCache>
                <c:ptCount val="1"/>
                <c:pt idx="0">
                  <c:v>Dan/Under 30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'FSW Age (2)'!$B$1:$I$2</c:f>
              <c:multiLvlStrCache>
                <c:ptCount val="2"/>
                <c:lvl/>
                <c:lvl/>
              </c:multiLvlStrCache>
              <c:extLst/>
            </c:multiLvlStrRef>
          </c:cat>
          <c:val>
            <c:numRef>
              <c:f>'FSW Age (2)'!$B$7:$I$7</c:f>
              <c:numCache>
                <c:formatCode>0.0%</c:formatCode>
                <c:ptCount val="2"/>
                <c:pt idx="0">
                  <c:v>0.27536231884057971</c:v>
                </c:pt>
                <c:pt idx="1">
                  <c:v>0.19804878048780489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A568-4BB6-9690-9704A671B6AA}"/>
            </c:ext>
          </c:extLst>
        </c:ser>
        <c:ser>
          <c:idx val="3"/>
          <c:order val="1"/>
          <c:tx>
            <c:strRef>
              <c:f>'FSW Age (2)'!$A$6</c:f>
              <c:strCache>
                <c:ptCount val="1"/>
                <c:pt idx="0">
                  <c:v>30 - 39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'FSW Age (2)'!$B$1:$I$2</c:f>
              <c:multiLvlStrCache>
                <c:ptCount val="2"/>
                <c:lvl/>
                <c:lvl/>
              </c:multiLvlStrCache>
              <c:extLst/>
            </c:multiLvlStrRef>
          </c:cat>
          <c:val>
            <c:numRef>
              <c:f>'FSW Age (2)'!$B$6:$I$6</c:f>
              <c:numCache>
                <c:formatCode>0.0%</c:formatCode>
                <c:ptCount val="2"/>
                <c:pt idx="0">
                  <c:v>0.21884057971014492</c:v>
                </c:pt>
                <c:pt idx="1">
                  <c:v>0.23395121951219514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A568-4BB6-9690-9704A671B6AA}"/>
            </c:ext>
          </c:extLst>
        </c:ser>
        <c:ser>
          <c:idx val="2"/>
          <c:order val="2"/>
          <c:tx>
            <c:strRef>
              <c:f>'FSW Age (2)'!$A$5</c:f>
              <c:strCache>
                <c:ptCount val="1"/>
                <c:pt idx="0">
                  <c:v>40 - 49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'FSW Age (2)'!$B$1:$I$2</c:f>
              <c:multiLvlStrCache>
                <c:ptCount val="2"/>
                <c:lvl/>
                <c:lvl/>
              </c:multiLvlStrCache>
              <c:extLst/>
            </c:multiLvlStrRef>
          </c:cat>
          <c:val>
            <c:numRef>
              <c:f>'FSW Age (2)'!$B$5:$I$5</c:f>
              <c:numCache>
                <c:formatCode>0.0%</c:formatCode>
                <c:ptCount val="2"/>
                <c:pt idx="0">
                  <c:v>0.22608695652173913</c:v>
                </c:pt>
                <c:pt idx="1">
                  <c:v>0.22302439024390244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A568-4BB6-9690-9704A671B6AA}"/>
            </c:ext>
          </c:extLst>
        </c:ser>
        <c:ser>
          <c:idx val="1"/>
          <c:order val="3"/>
          <c:tx>
            <c:strRef>
              <c:f>'FSW Age (2)'!$A$4</c:f>
              <c:strCache>
                <c:ptCount val="1"/>
                <c:pt idx="0">
                  <c:v>50 - 59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'FSW Age (2)'!$B$1:$I$2</c:f>
              <c:multiLvlStrCache>
                <c:ptCount val="2"/>
                <c:lvl/>
                <c:lvl/>
              </c:multiLvlStrCache>
              <c:extLst/>
            </c:multiLvlStrRef>
          </c:cat>
          <c:val>
            <c:numRef>
              <c:f>'FSW Age (2)'!$B$4:$I$4</c:f>
              <c:numCache>
                <c:formatCode>0.0%</c:formatCode>
                <c:ptCount val="2"/>
                <c:pt idx="0">
                  <c:v>0.16666666666666666</c:v>
                </c:pt>
                <c:pt idx="1">
                  <c:v>0.21365853658536585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568-4BB6-9690-9704A671B6AA}"/>
            </c:ext>
          </c:extLst>
        </c:ser>
        <c:ser>
          <c:idx val="0"/>
          <c:order val="4"/>
          <c:tx>
            <c:strRef>
              <c:f>'FSW Age (2)'!$A$3</c:f>
              <c:strCache>
                <c:ptCount val="1"/>
                <c:pt idx="0">
                  <c:v>60+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'FSW Age (2)'!$B$1:$I$2</c:f>
              <c:multiLvlStrCache>
                <c:ptCount val="2"/>
                <c:lvl/>
                <c:lvl/>
              </c:multiLvlStrCache>
              <c:extLst/>
            </c:multiLvlStrRef>
          </c:cat>
          <c:val>
            <c:numRef>
              <c:f>'FSW Age (2)'!$B$3:$I$3</c:f>
              <c:numCache>
                <c:formatCode>0.0%</c:formatCode>
                <c:ptCount val="2"/>
                <c:pt idx="0">
                  <c:v>0.11304347826086956</c:v>
                </c:pt>
                <c:pt idx="1">
                  <c:v>0.13131707317073171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A568-4BB6-9690-9704A671B6A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71556752"/>
        <c:axId val="471554576"/>
        <c:extLst/>
      </c:barChart>
      <c:catAx>
        <c:axId val="471556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554576"/>
        <c:crosses val="autoZero"/>
        <c:auto val="1"/>
        <c:lblAlgn val="ctr"/>
        <c:lblOffset val="100"/>
        <c:noMultiLvlLbl val="0"/>
      </c:catAx>
      <c:valAx>
        <c:axId val="47155457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471556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022170861354829"/>
          <c:y val="0.89356441511564932"/>
          <c:w val="0.65914347700373133"/>
          <c:h val="8.84658893698449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6143785957062807E-2"/>
          <c:y val="2.5285229213318897E-2"/>
          <c:w val="0.94771242808587441"/>
          <c:h val="0.74977474035337188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FE!$D$1:$D$2</c:f>
              <c:strCache>
                <c:ptCount val="2"/>
                <c:pt idx="0">
                  <c:v>Total</c:v>
                </c:pt>
                <c:pt idx="1">
                  <c:v>%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91A-424B-8262-29FF653731A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91A-424B-8262-29FF653731A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91A-424B-8262-29FF653731A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91A-424B-8262-29FF653731A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91A-424B-8262-29FF653731A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91A-424B-8262-29FF653731A7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91A-424B-8262-29FF653731A7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91A-424B-8262-29FF653731A7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191A-424B-8262-29FF653731A7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191A-424B-8262-29FF653731A7}"/>
              </c:ext>
            </c:extLst>
          </c:dPt>
          <c:dLbls>
            <c:dLbl>
              <c:idx val="9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91A-424B-8262-29FF653731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FE!$B$3:$B$12</c:f>
              <c:strCache>
                <c:ptCount val="10"/>
                <c:pt idx="0">
                  <c:v>&lt; 30</c:v>
                </c:pt>
                <c:pt idx="1">
                  <c:v>30 - 34</c:v>
                </c:pt>
                <c:pt idx="2">
                  <c:v>35 - 39</c:v>
                </c:pt>
                <c:pt idx="3">
                  <c:v>40 - 44</c:v>
                </c:pt>
                <c:pt idx="4">
                  <c:v>45 - 49</c:v>
                </c:pt>
                <c:pt idx="5">
                  <c:v>50 - 54</c:v>
                </c:pt>
                <c:pt idx="6">
                  <c:v>55 - 59</c:v>
                </c:pt>
                <c:pt idx="7">
                  <c:v>60 - 64</c:v>
                </c:pt>
                <c:pt idx="8">
                  <c:v>65 to 69</c:v>
                </c:pt>
                <c:pt idx="9">
                  <c:v>70+</c:v>
                </c:pt>
              </c:strCache>
              <c:extLst/>
            </c:strRef>
          </c:cat>
          <c:val>
            <c:numRef>
              <c:f>FE!$D$3:$D$12</c:f>
              <c:numCache>
                <c:formatCode>General</c:formatCode>
                <c:ptCount val="10"/>
                <c:pt idx="0">
                  <c:v>25.3</c:v>
                </c:pt>
                <c:pt idx="1">
                  <c:v>10.1</c:v>
                </c:pt>
                <c:pt idx="2">
                  <c:v>9.4</c:v>
                </c:pt>
                <c:pt idx="3">
                  <c:v>8.1</c:v>
                </c:pt>
                <c:pt idx="4">
                  <c:v>8.9</c:v>
                </c:pt>
                <c:pt idx="5">
                  <c:v>8.8000000000000007</c:v>
                </c:pt>
                <c:pt idx="6">
                  <c:v>10.9</c:v>
                </c:pt>
                <c:pt idx="7">
                  <c:v>9.8000000000000007</c:v>
                </c:pt>
                <c:pt idx="8">
                  <c:v>6.8</c:v>
                </c:pt>
                <c:pt idx="9">
                  <c:v>1.8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4-191A-424B-8262-29FF653731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74761664"/>
        <c:axId val="47476220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FE!$C$1:$C$2</c15:sqref>
                        </c15:formulaRef>
                      </c:ext>
                    </c:extLst>
                    <c:strCache>
                      <c:ptCount val="2"/>
                      <c:pt idx="0">
                        <c:v>Total</c:v>
                      </c:pt>
                      <c:pt idx="1">
                        <c:v>Number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FE!$B$3:$B$12</c15:sqref>
                        </c15:formulaRef>
                      </c:ext>
                    </c:extLst>
                    <c:strCache>
                      <c:ptCount val="10"/>
                      <c:pt idx="0">
                        <c:v>&lt; 30</c:v>
                      </c:pt>
                      <c:pt idx="1">
                        <c:v>30 - 34</c:v>
                      </c:pt>
                      <c:pt idx="2">
                        <c:v>35 - 39</c:v>
                      </c:pt>
                      <c:pt idx="3">
                        <c:v>40 - 44</c:v>
                      </c:pt>
                      <c:pt idx="4">
                        <c:v>45 - 49</c:v>
                      </c:pt>
                      <c:pt idx="5">
                        <c:v>50 - 54</c:v>
                      </c:pt>
                      <c:pt idx="6">
                        <c:v>55 - 59</c:v>
                      </c:pt>
                      <c:pt idx="7">
                        <c:v>60 - 64</c:v>
                      </c:pt>
                      <c:pt idx="8">
                        <c:v>65 to 69</c:v>
                      </c:pt>
                      <c:pt idx="9">
                        <c:v>70+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FE!$C$3:$C$12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599</c:v>
                      </c:pt>
                      <c:pt idx="1">
                        <c:v>240</c:v>
                      </c:pt>
                      <c:pt idx="2">
                        <c:v>224</c:v>
                      </c:pt>
                      <c:pt idx="3">
                        <c:v>191</c:v>
                      </c:pt>
                      <c:pt idx="4">
                        <c:v>212</c:v>
                      </c:pt>
                      <c:pt idx="5">
                        <c:v>208</c:v>
                      </c:pt>
                      <c:pt idx="6">
                        <c:v>259</c:v>
                      </c:pt>
                      <c:pt idx="7">
                        <c:v>233</c:v>
                      </c:pt>
                      <c:pt idx="8">
                        <c:v>162</c:v>
                      </c:pt>
                      <c:pt idx="9">
                        <c:v>43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5-191A-424B-8262-29FF653731A7}"/>
                  </c:ext>
                </c:extLst>
              </c15:ser>
            </c15:filteredBarSeries>
          </c:ext>
        </c:extLst>
      </c:barChart>
      <c:catAx>
        <c:axId val="474761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762208"/>
        <c:crosses val="autoZero"/>
        <c:auto val="1"/>
        <c:lblAlgn val="ctr"/>
        <c:lblOffset val="100"/>
        <c:noMultiLvlLbl val="0"/>
      </c:catAx>
      <c:valAx>
        <c:axId val="47476220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74761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>
                <a:solidFill>
                  <a:sysClr val="windowText" lastClr="000000"/>
                </a:solidFill>
              </a:rPr>
              <a:t>Rhywedd</a:t>
            </a:r>
            <a:r>
              <a:rPr lang="en-US" b="1" baseline="0" dirty="0">
                <a:solidFill>
                  <a:sysClr val="windowText" lastClr="000000"/>
                </a:solidFill>
              </a:rPr>
              <a:t> / Gender</a:t>
            </a:r>
            <a:endParaRPr lang="en-US" b="1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3352426142701648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8895112655233246"/>
          <c:y val="0.14753918696052323"/>
          <c:w val="0.38286852005082833"/>
          <c:h val="0.65465991752615427"/>
        </c:manualLayout>
      </c:layout>
      <c:doughnutChart>
        <c:varyColors val="1"/>
        <c:ser>
          <c:idx val="1"/>
          <c:order val="1"/>
          <c:tx>
            <c:strRef>
              <c:f>'2024 Demo'!$C$1:$C$2</c:f>
              <c:strCache>
                <c:ptCount val="2"/>
                <c:pt idx="0">
                  <c:v>FE Teacher</c:v>
                </c:pt>
                <c:pt idx="1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23A-44E3-BD0C-C13D124FA62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23A-44E3-BD0C-C13D124FA62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23A-44E3-BD0C-C13D124FA62F}"/>
              </c:ext>
            </c:extLst>
          </c:dPt>
          <c:dLbls>
            <c:dLbl>
              <c:idx val="0"/>
              <c:layout>
                <c:manualLayout>
                  <c:x val="7.5977849277943141E-2"/>
                  <c:y val="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3A-44E3-BD0C-C13D124FA62F}"/>
                </c:ext>
              </c:extLst>
            </c:dLbl>
            <c:dLbl>
              <c:idx val="1"/>
              <c:layout>
                <c:manualLayout>
                  <c:x val="-6.9444444444444489E-2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3A-44E3-BD0C-C13D124FA62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23A-44E3-BD0C-C13D124FA6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'2024 Demo'!$A$3:$A$5</c:f>
              <c:strCache>
                <c:ptCount val="3"/>
                <c:pt idx="0">
                  <c:v>Benyw / Female</c:v>
                </c:pt>
                <c:pt idx="1">
                  <c:v>Gwryw / Male</c:v>
                </c:pt>
                <c:pt idx="2">
                  <c:v>Heb ei nodi / Not specified</c:v>
                </c:pt>
              </c:strCache>
              <c:extLst/>
            </c:strRef>
          </c:cat>
          <c:val>
            <c:numRef>
              <c:f>'2024 Demo'!$C$3:$C$5</c:f>
              <c:numCache>
                <c:formatCode>0.0%</c:formatCode>
                <c:ptCount val="3"/>
                <c:pt idx="0">
                  <c:v>0.59699999999999998</c:v>
                </c:pt>
                <c:pt idx="1">
                  <c:v>0.40300000000000002</c:v>
                </c:pt>
                <c:pt idx="2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723A-44E3-BD0C-C13D124FA6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'2024 Demo'!$B$1:$B$2</c15:sqref>
                        </c15:formulaRef>
                      </c:ext>
                    </c:extLst>
                    <c:strCache>
                      <c:ptCount val="2"/>
                      <c:pt idx="0">
                        <c:v>FE Teacher</c:v>
                      </c:pt>
                      <c:pt idx="1">
                        <c:v>Nifer / Number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8-723A-44E3-BD0C-C13D124FA62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A-723A-44E3-BD0C-C13D124FA62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C-723A-44E3-BD0C-C13D124FA62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'2024 Demo'!$A$3:$A$5</c15:sqref>
                        </c15:formulaRef>
                      </c:ext>
                    </c:extLst>
                    <c:strCache>
                      <c:ptCount val="3"/>
                      <c:pt idx="0">
                        <c:v>Benyw / Female</c:v>
                      </c:pt>
                      <c:pt idx="1">
                        <c:v>Gwryw / Male</c:v>
                      </c:pt>
                      <c:pt idx="2">
                        <c:v>Heb ei nodi / Not specified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'2024 Demo'!$B$3:$B$5</c15:sqref>
                        </c15:formulaRef>
                      </c:ext>
                    </c:extLst>
                    <c:numCache>
                      <c:formatCode>#,##0</c:formatCode>
                      <c:ptCount val="3"/>
                      <c:pt idx="0">
                        <c:v>3998</c:v>
                      </c:pt>
                      <c:pt idx="1">
                        <c:v>2702</c:v>
                      </c:pt>
                      <c:pt idx="2">
                        <c:v>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D-723A-44E3-BD0C-C13D124FA62F}"/>
                  </c:ext>
                </c:extLst>
              </c15:ser>
            </c15:filteredPieSeries>
          </c:ext>
        </c:extLst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533653320812868"/>
          <c:y val="0.86282055006331448"/>
          <c:w val="0.68178627456809993"/>
          <c:h val="0.137179449936685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>
                <a:solidFill>
                  <a:sysClr val="windowText" lastClr="000000"/>
                </a:solidFill>
              </a:rPr>
              <a:t>Siaradwyr</a:t>
            </a:r>
            <a:r>
              <a:rPr lang="en-US" b="1" dirty="0">
                <a:solidFill>
                  <a:sysClr val="windowText" lastClr="000000"/>
                </a:solidFill>
              </a:rPr>
              <a:t> </a:t>
            </a:r>
            <a:r>
              <a:rPr lang="en-US" b="1" dirty="0" err="1">
                <a:solidFill>
                  <a:sysClr val="windowText" lastClr="000000"/>
                </a:solidFill>
              </a:rPr>
              <a:t>Cymraeg</a:t>
            </a:r>
            <a:r>
              <a:rPr lang="en-US" b="1" baseline="0" dirty="0">
                <a:solidFill>
                  <a:sysClr val="windowText" lastClr="000000"/>
                </a:solidFill>
              </a:rPr>
              <a:t> / Welsh Speakers</a:t>
            </a:r>
            <a:endParaRPr lang="en-US" b="1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2111426997177103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8159561032058084"/>
          <c:y val="0.12282225138524351"/>
          <c:w val="0.38041668130691114"/>
          <c:h val="0.65046734833667563"/>
        </c:manualLayout>
      </c:layout>
      <c:doughnutChart>
        <c:varyColors val="1"/>
        <c:ser>
          <c:idx val="1"/>
          <c:order val="1"/>
          <c:tx>
            <c:strRef>
              <c:f>'2024 Demo'!$G$17:$G$18</c:f>
              <c:strCache>
                <c:ptCount val="2"/>
                <c:pt idx="0">
                  <c:v>WBL</c:v>
                </c:pt>
                <c:pt idx="1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E9D-40F7-92F2-D84EF3ED910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E9D-40F7-92F2-D84EF3ED910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E9D-40F7-92F2-D84EF3ED9107}"/>
              </c:ext>
            </c:extLst>
          </c:dPt>
          <c:dLbls>
            <c:dLbl>
              <c:idx val="0"/>
              <c:layout>
                <c:manualLayout>
                  <c:x val="8.581435603710269E-2"/>
                  <c:y val="-3.4413276885114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9D-40F7-92F2-D84EF3ED9107}"/>
                </c:ext>
              </c:extLst>
            </c:dLbl>
            <c:dLbl>
              <c:idx val="1"/>
              <c:layout>
                <c:manualLayout>
                  <c:x val="-0.16427319584245373"/>
                  <c:y val="-6.87502991590535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9D-40F7-92F2-D84EF3ED9107}"/>
                </c:ext>
              </c:extLst>
            </c:dLbl>
            <c:dLbl>
              <c:idx val="2"/>
              <c:layout>
                <c:manualLayout>
                  <c:x val="-6.6199646085764938E-2"/>
                  <c:y val="-7.013872727422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E9D-40F7-92F2-D84EF3ED91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'2024 Demo'!$A$19:$A$21</c:f>
              <c:strCache>
                <c:ptCount val="3"/>
                <c:pt idx="0">
                  <c:v>Siaradwyr Cymraeg / Welsh speakers</c:v>
                </c:pt>
                <c:pt idx="1">
                  <c:v>Siaradwyr di-Cymraeg / Non-Welsh speakers</c:v>
                </c:pt>
                <c:pt idx="2">
                  <c:v>Anhysbus / Unknown</c:v>
                </c:pt>
              </c:strCache>
            </c:strRef>
          </c:cat>
          <c:val>
            <c:numRef>
              <c:f>'2024 Demo'!$G$19:$G$21</c:f>
              <c:numCache>
                <c:formatCode>0.0%</c:formatCode>
                <c:ptCount val="3"/>
                <c:pt idx="0">
                  <c:v>0.158</c:v>
                </c:pt>
                <c:pt idx="1">
                  <c:v>0.78100000000000003</c:v>
                </c:pt>
                <c:pt idx="2">
                  <c:v>6.0999999999999999E-2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E9D-40F7-92F2-D84EF3ED91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'2024 Demo'!$F$17:$F$18</c15:sqref>
                        </c15:formulaRef>
                      </c:ext>
                    </c:extLst>
                    <c:strCache>
                      <c:ptCount val="2"/>
                      <c:pt idx="0">
                        <c:v>WBL</c:v>
                      </c:pt>
                      <c:pt idx="1">
                        <c:v>Nifer / Number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8-9E9D-40F7-92F2-D84EF3ED9107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A-9E9D-40F7-92F2-D84EF3ED9107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C-9E9D-40F7-92F2-D84EF3ED9107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'2024 Demo'!$A$19:$A$21</c15:sqref>
                        </c15:formulaRef>
                      </c:ext>
                    </c:extLst>
                    <c:strCache>
                      <c:ptCount val="3"/>
                      <c:pt idx="0">
                        <c:v>Siaradwyr Cymraeg / Welsh speakers</c:v>
                      </c:pt>
                      <c:pt idx="1">
                        <c:v>Siaradwyr di-Cymraeg / Non-Welsh speakers</c:v>
                      </c:pt>
                      <c:pt idx="2">
                        <c:v>Anhysbus / Unknown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'2024 Demo'!$F$19:$F$21</c15:sqref>
                        </c15:formulaRef>
                      </c:ext>
                    </c:extLst>
                    <c:numCache>
                      <c:formatCode>#,##0</c:formatCode>
                      <c:ptCount val="3"/>
                      <c:pt idx="0" formatCode="General">
                        <c:v>558</c:v>
                      </c:pt>
                      <c:pt idx="1">
                        <c:v>2759</c:v>
                      </c:pt>
                      <c:pt idx="2">
                        <c:v>216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D-9E9D-40F7-92F2-D84EF3ED9107}"/>
                  </c:ext>
                </c:extLst>
              </c15:ser>
            </c15:filteredPieSeries>
          </c:ext>
        </c:extLst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3225310852610505E-3"/>
          <c:y val="0.79224482356372106"/>
          <c:w val="0.99667746891473896"/>
          <c:h val="0.20775517643627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>
                <a:solidFill>
                  <a:sysClr val="windowText" lastClr="000000"/>
                </a:solidFill>
              </a:rPr>
              <a:t>Rhywedd</a:t>
            </a:r>
            <a:r>
              <a:rPr lang="en-US" b="1" baseline="0" dirty="0">
                <a:solidFill>
                  <a:sysClr val="windowText" lastClr="000000"/>
                </a:solidFill>
              </a:rPr>
              <a:t> / Gender</a:t>
            </a:r>
            <a:endParaRPr lang="en-US" b="1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3352426142701648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9385480404016689"/>
          <c:y val="0.1349621235628807"/>
          <c:w val="0.3779648425629939"/>
          <c:h val="0.64627520859439269"/>
        </c:manualLayout>
      </c:layout>
      <c:doughnutChart>
        <c:varyColors val="1"/>
        <c:ser>
          <c:idx val="1"/>
          <c:order val="1"/>
          <c:tx>
            <c:strRef>
              <c:f>'2024 Demo'!$G$1:$G$2</c:f>
              <c:strCache>
                <c:ptCount val="2"/>
                <c:pt idx="0">
                  <c:v>WBL</c:v>
                </c:pt>
                <c:pt idx="1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23A-44E3-BD0C-C13D124FA62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23A-44E3-BD0C-C13D124FA62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23A-44E3-BD0C-C13D124FA62F}"/>
              </c:ext>
            </c:extLst>
          </c:dPt>
          <c:dLbls>
            <c:dLbl>
              <c:idx val="0"/>
              <c:layout>
                <c:manualLayout>
                  <c:x val="7.5977849277943141E-2"/>
                  <c:y val="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3A-44E3-BD0C-C13D124FA62F}"/>
                </c:ext>
              </c:extLst>
            </c:dLbl>
            <c:dLbl>
              <c:idx val="1"/>
              <c:layout>
                <c:manualLayout>
                  <c:x val="-6.9444444444444489E-2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3A-44E3-BD0C-C13D124FA62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23A-44E3-BD0C-C13D124FA6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'2024 Demo'!$A$3:$A$5</c:f>
              <c:strCache>
                <c:ptCount val="3"/>
                <c:pt idx="0">
                  <c:v>Benyw / Female</c:v>
                </c:pt>
                <c:pt idx="1">
                  <c:v>Gwryw / Male</c:v>
                </c:pt>
                <c:pt idx="2">
                  <c:v>Heb ei nodi / Not specified</c:v>
                </c:pt>
              </c:strCache>
            </c:strRef>
          </c:cat>
          <c:val>
            <c:numRef>
              <c:f>'2024 Demo'!$G$3:$G$5</c:f>
              <c:numCache>
                <c:formatCode>0.0%</c:formatCode>
                <c:ptCount val="3"/>
                <c:pt idx="0">
                  <c:v>0.61899999999999999</c:v>
                </c:pt>
                <c:pt idx="1">
                  <c:v>0.38100000000000001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23A-44E3-BD0C-C13D124FA6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'2024 Demo'!$F$1:$F$2</c15:sqref>
                        </c15:formulaRef>
                      </c:ext>
                    </c:extLst>
                    <c:strCache>
                      <c:ptCount val="2"/>
                      <c:pt idx="0">
                        <c:v>WBL</c:v>
                      </c:pt>
                      <c:pt idx="1">
                        <c:v>Nifer / Number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8-723A-44E3-BD0C-C13D124FA62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A-723A-44E3-BD0C-C13D124FA62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C-723A-44E3-BD0C-C13D124FA62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'2024 Demo'!$A$3:$A$5</c15:sqref>
                        </c15:formulaRef>
                      </c:ext>
                    </c:extLst>
                    <c:strCache>
                      <c:ptCount val="3"/>
                      <c:pt idx="0">
                        <c:v>Benyw / Female</c:v>
                      </c:pt>
                      <c:pt idx="1">
                        <c:v>Gwryw / Male</c:v>
                      </c:pt>
                      <c:pt idx="2">
                        <c:v>Heb ei nodi / Not specified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'2024 Demo'!$F$3:$F$5</c15:sqref>
                        </c15:formulaRef>
                      </c:ext>
                    </c:extLst>
                    <c:numCache>
                      <c:formatCode>#,##0</c:formatCode>
                      <c:ptCount val="3"/>
                      <c:pt idx="0">
                        <c:v>2186</c:v>
                      </c:pt>
                      <c:pt idx="1">
                        <c:v>1346</c:v>
                      </c:pt>
                      <c:pt idx="2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D-723A-44E3-BD0C-C13D124FA62F}"/>
                  </c:ext>
                </c:extLst>
              </c15:ser>
            </c15:filteredPieSeries>
          </c:ext>
        </c:extLst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192146934255584"/>
          <c:y val="0.86282055006331448"/>
          <c:w val="0.68178627456809993"/>
          <c:h val="0.137179449936685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>
                <a:solidFill>
                  <a:sysClr val="windowText" lastClr="000000"/>
                </a:solidFill>
              </a:rPr>
              <a:t>Oedran</a:t>
            </a:r>
            <a:r>
              <a:rPr lang="en-US" b="1" dirty="0">
                <a:solidFill>
                  <a:sysClr val="windowText" lastClr="000000"/>
                </a:solidFill>
              </a:rPr>
              <a:t> / Age</a:t>
            </a:r>
          </a:p>
        </c:rich>
      </c:tx>
      <c:layout>
        <c:manualLayout>
          <c:xMode val="edge"/>
          <c:yMode val="edge"/>
          <c:x val="0.34455790553581678"/>
          <c:y val="5.17644405466379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2333261848595323E-2"/>
          <c:y val="0.13288957666605755"/>
          <c:w val="0.92711130173707923"/>
          <c:h val="0.74699925885820684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'2024 Demo'!$G$8:$G$9</c:f>
              <c:strCache>
                <c:ptCount val="2"/>
                <c:pt idx="0">
                  <c:v>WBL</c:v>
                </c:pt>
                <c:pt idx="1">
                  <c:v>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482-4E55-9B9B-DD52E405650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482-4E55-9B9B-DD52E405650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482-4E55-9B9B-DD52E405650D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482-4E55-9B9B-DD52E405650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'2024 Demo'!$A$10:$A$14</c:f>
              <c:strCache>
                <c:ptCount val="5"/>
                <c:pt idx="0">
                  <c:v>Dan/Under 30</c:v>
                </c:pt>
                <c:pt idx="1">
                  <c:v>30 - 39</c:v>
                </c:pt>
                <c:pt idx="2">
                  <c:v>40 - 49</c:v>
                </c:pt>
                <c:pt idx="3">
                  <c:v>50 - 59</c:v>
                </c:pt>
                <c:pt idx="4">
                  <c:v>60+</c:v>
                </c:pt>
              </c:strCache>
            </c:strRef>
          </c:cat>
          <c:val>
            <c:numRef>
              <c:f>'2024 Demo'!$G$10:$G$14</c:f>
              <c:numCache>
                <c:formatCode>0.0%</c:formatCode>
                <c:ptCount val="5"/>
                <c:pt idx="0">
                  <c:v>0.1</c:v>
                </c:pt>
                <c:pt idx="1">
                  <c:v>0.247</c:v>
                </c:pt>
                <c:pt idx="2">
                  <c:v>0.26500000000000001</c:v>
                </c:pt>
                <c:pt idx="3">
                  <c:v>0.24299999999999999</c:v>
                </c:pt>
                <c:pt idx="4">
                  <c:v>0.14399999999999999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482-4E55-9B9B-DD52E405650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474763840"/>
        <c:axId val="47476438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'2024 Demo'!$F$8:$F$9</c15:sqref>
                        </c15:formulaRef>
                      </c:ext>
                    </c:extLst>
                    <c:strCache>
                      <c:ptCount val="2"/>
                      <c:pt idx="0">
                        <c:v>WBL</c:v>
                      </c:pt>
                      <c:pt idx="1">
                        <c:v>Nifer / Number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'2024 Demo'!$A$10:$A$14</c15:sqref>
                        </c15:formulaRef>
                      </c:ext>
                    </c:extLst>
                    <c:strCache>
                      <c:ptCount val="5"/>
                      <c:pt idx="0">
                        <c:v>Dan/Under 30</c:v>
                      </c:pt>
                      <c:pt idx="1">
                        <c:v>30 - 39</c:v>
                      </c:pt>
                      <c:pt idx="2">
                        <c:v>40 - 49</c:v>
                      </c:pt>
                      <c:pt idx="3">
                        <c:v>50 - 59</c:v>
                      </c:pt>
                      <c:pt idx="4">
                        <c:v>60+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'2024 Demo'!$F$10:$F$14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353</c:v>
                      </c:pt>
                      <c:pt idx="1">
                        <c:v>873</c:v>
                      </c:pt>
                      <c:pt idx="2" formatCode="#,##0">
                        <c:v>937</c:v>
                      </c:pt>
                      <c:pt idx="3" formatCode="#,##0">
                        <c:v>860</c:v>
                      </c:pt>
                      <c:pt idx="4">
                        <c:v>510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A482-4E55-9B9B-DD52E405650D}"/>
                  </c:ext>
                </c:extLst>
              </c15:ser>
            </c15:filteredBarSeries>
          </c:ext>
        </c:extLst>
      </c:barChart>
      <c:catAx>
        <c:axId val="474763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764384"/>
        <c:crosses val="autoZero"/>
        <c:auto val="1"/>
        <c:lblAlgn val="ctr"/>
        <c:lblOffset val="100"/>
        <c:noMultiLvlLbl val="0"/>
      </c:catAx>
      <c:valAx>
        <c:axId val="47476438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74763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>
                <a:solidFill>
                  <a:sysClr val="windowText" lastClr="000000"/>
                </a:solidFill>
              </a:rPr>
              <a:t>Hunaniaeth</a:t>
            </a:r>
            <a:r>
              <a:rPr lang="en-US" b="1" dirty="0">
                <a:solidFill>
                  <a:sysClr val="windowText" lastClr="000000"/>
                </a:solidFill>
              </a:rPr>
              <a:t> </a:t>
            </a:r>
            <a:r>
              <a:rPr lang="en-US" b="1" dirty="0" err="1">
                <a:solidFill>
                  <a:sysClr val="windowText" lastClr="000000"/>
                </a:solidFill>
              </a:rPr>
              <a:t>Cenedlaethol</a:t>
            </a:r>
            <a:r>
              <a:rPr lang="en-US" b="1" dirty="0">
                <a:solidFill>
                  <a:sysClr val="windowText" lastClr="000000"/>
                </a:solidFill>
              </a:rPr>
              <a:t> / Nationality</a:t>
            </a:r>
          </a:p>
        </c:rich>
      </c:tx>
      <c:layout>
        <c:manualLayout>
          <c:xMode val="edge"/>
          <c:yMode val="edge"/>
          <c:x val="0.30451382813259453"/>
          <c:y val="5.17644405466379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9753086419753086E-2"/>
          <c:y val="6.0395243921244693E-2"/>
          <c:w val="0.94301254009915425"/>
          <c:h val="0.50110763674949199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'2024 Demo'!$G$24:$G$25</c:f>
              <c:strCache>
                <c:ptCount val="2"/>
                <c:pt idx="0">
                  <c:v>WBL</c:v>
                </c:pt>
                <c:pt idx="1">
                  <c:v>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D4A-4B0D-A6BB-0D0BB2936BE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D4A-4B0D-A6BB-0D0BB2936BE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D4A-4B0D-A6BB-0D0BB2936BE9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D4A-4B0D-A6BB-0D0BB2936BE9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D4A-4B0D-A6BB-0D0BB2936BE9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D4A-4B0D-A6BB-0D0BB2936BE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'2024 Demo'!$A$26:$A$32</c:f>
              <c:strCache>
                <c:ptCount val="7"/>
                <c:pt idx="0">
                  <c:v>Cymreig / Welsh</c:v>
                </c:pt>
                <c:pt idx="1">
                  <c:v>Prydeinig / British</c:v>
                </c:pt>
                <c:pt idx="2">
                  <c:v>Seisnig / English</c:v>
                </c:pt>
                <c:pt idx="3">
                  <c:v>Albanaidd, Gwyddelig neu Wyddelig o Ogledd Iwerddon / Scottish, Irish and Northern Irish</c:v>
                </c:pt>
                <c:pt idx="4">
                  <c:v>Arall / Other</c:v>
                </c:pt>
                <c:pt idx="5">
                  <c:v>Do not wish to disclose / Ddim eisiau ei gofnodi</c:v>
                </c:pt>
                <c:pt idx="6">
                  <c:v>Anhysbus / Unknown</c:v>
                </c:pt>
              </c:strCache>
            </c:strRef>
          </c:cat>
          <c:val>
            <c:numRef>
              <c:f>'2024 Demo'!$G$26:$G$32</c:f>
              <c:numCache>
                <c:formatCode>0.0%</c:formatCode>
                <c:ptCount val="7"/>
                <c:pt idx="0">
                  <c:v>0.50800000000000001</c:v>
                </c:pt>
                <c:pt idx="1">
                  <c:v>0.28899999999999998</c:v>
                </c:pt>
                <c:pt idx="2">
                  <c:v>7.0999999999999994E-2</c:v>
                </c:pt>
                <c:pt idx="3">
                  <c:v>8.9999999999999993E-3</c:v>
                </c:pt>
                <c:pt idx="4">
                  <c:v>1.7000000000000001E-2</c:v>
                </c:pt>
                <c:pt idx="5">
                  <c:v>1.6E-2</c:v>
                </c:pt>
                <c:pt idx="6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D4A-4B0D-A6BB-0D0BB2936BE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474764928"/>
        <c:axId val="47476547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'2024 Demo'!$F$24:$F$25</c15:sqref>
                        </c15:formulaRef>
                      </c:ext>
                    </c:extLst>
                    <c:strCache>
                      <c:ptCount val="2"/>
                      <c:pt idx="0">
                        <c:v>WBL</c:v>
                      </c:pt>
                      <c:pt idx="1">
                        <c:v>Nifer / Number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'2024 Demo'!$A$26:$A$32</c15:sqref>
                        </c15:formulaRef>
                      </c:ext>
                    </c:extLst>
                    <c:strCache>
                      <c:ptCount val="7"/>
                      <c:pt idx="0">
                        <c:v>Cymreig / Welsh</c:v>
                      </c:pt>
                      <c:pt idx="1">
                        <c:v>Prydeinig / British</c:v>
                      </c:pt>
                      <c:pt idx="2">
                        <c:v>Seisnig / English</c:v>
                      </c:pt>
                      <c:pt idx="3">
                        <c:v>Albanaidd, Gwyddelig neu Wyddelig o Ogledd Iwerddon / Scottish, Irish and Northern Irish</c:v>
                      </c:pt>
                      <c:pt idx="4">
                        <c:v>Arall / Other</c:v>
                      </c:pt>
                      <c:pt idx="5">
                        <c:v>Do not wish to disclose / Ddim eisiau ei gofnodi</c:v>
                      </c:pt>
                      <c:pt idx="6">
                        <c:v>Anhysbus / Unknown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'2024 Demo'!$F$26:$F$32</c15:sqref>
                        </c15:formulaRef>
                      </c:ext>
                    </c:extLst>
                    <c:numCache>
                      <c:formatCode>#,##0</c:formatCode>
                      <c:ptCount val="7"/>
                      <c:pt idx="0">
                        <c:v>1796</c:v>
                      </c:pt>
                      <c:pt idx="1">
                        <c:v>1022</c:v>
                      </c:pt>
                      <c:pt idx="2" formatCode="General">
                        <c:v>250</c:v>
                      </c:pt>
                      <c:pt idx="3">
                        <c:v>32</c:v>
                      </c:pt>
                      <c:pt idx="4">
                        <c:v>60</c:v>
                      </c:pt>
                      <c:pt idx="5" formatCode="General">
                        <c:v>56</c:v>
                      </c:pt>
                      <c:pt idx="6">
                        <c:v>317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D-1D4A-4B0D-A6BB-0D0BB2936BE9}"/>
                  </c:ext>
                </c:extLst>
              </c15:ser>
            </c15:filteredBarSeries>
          </c:ext>
        </c:extLst>
      </c:barChart>
      <c:catAx>
        <c:axId val="47476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765472"/>
        <c:crosses val="autoZero"/>
        <c:auto val="1"/>
        <c:lblAlgn val="ctr"/>
        <c:lblOffset val="100"/>
        <c:noMultiLvlLbl val="0"/>
      </c:catAx>
      <c:valAx>
        <c:axId val="474765472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74764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38321782612882"/>
          <c:y val="0.19295484346992703"/>
          <c:w val="0.70341830348413392"/>
          <c:h val="0.66711525120600546"/>
        </c:manualLayout>
      </c:layout>
      <c:barChart>
        <c:barDir val="bar"/>
        <c:grouping val="percentStacked"/>
        <c:varyColors val="0"/>
        <c:ser>
          <c:idx val="1"/>
          <c:order val="1"/>
          <c:tx>
            <c:strRef>
              <c:f>'FE Gender'!$C$1:$C$2</c:f>
              <c:strCache>
                <c:ptCount val="2"/>
                <c:pt idx="0">
                  <c:v>Nifer siaradwyr Cymraeg / Number of Welsh speakers</c:v>
                </c:pt>
                <c:pt idx="1">
                  <c:v>%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9D9-4520-891D-430646A83D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'FE Gender'!$A$3:$A$5</c:f>
              <c:strCache>
                <c:ptCount val="3"/>
                <c:pt idx="0">
                  <c:v>Heb ei nodi / Not specified</c:v>
                </c:pt>
                <c:pt idx="1">
                  <c:v>Gwryw / Male</c:v>
                </c:pt>
                <c:pt idx="2">
                  <c:v>Benyw / Female</c:v>
                </c:pt>
              </c:strCache>
            </c:strRef>
          </c:cat>
          <c:val>
            <c:numRef>
              <c:f>'FE Gender'!$C$3:$C$5</c:f>
              <c:numCache>
                <c:formatCode>0.0%</c:formatCode>
                <c:ptCount val="3"/>
                <c:pt idx="0">
                  <c:v>0</c:v>
                </c:pt>
                <c:pt idx="1">
                  <c:v>0.155</c:v>
                </c:pt>
                <c:pt idx="2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D4-4522-B8FA-5FFE8CB667F8}"/>
            </c:ext>
          </c:extLst>
        </c:ser>
        <c:ser>
          <c:idx val="3"/>
          <c:order val="3"/>
          <c:tx>
            <c:strRef>
              <c:f>'FE Gender'!$E$1:$E$2</c:f>
              <c:strCache>
                <c:ptCount val="2"/>
                <c:pt idx="0">
                  <c:v>Nifer siaradwyr di-Cymraeg / Number of non-Welsh speakers</c:v>
                </c:pt>
                <c:pt idx="1">
                  <c:v>%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'FE Gender'!$A$3:$A$5</c:f>
              <c:strCache>
                <c:ptCount val="3"/>
                <c:pt idx="0">
                  <c:v>Heb ei nodi / Not specified</c:v>
                </c:pt>
                <c:pt idx="1">
                  <c:v>Gwryw / Male</c:v>
                </c:pt>
                <c:pt idx="2">
                  <c:v>Benyw / Female</c:v>
                </c:pt>
              </c:strCache>
            </c:strRef>
          </c:cat>
          <c:val>
            <c:numRef>
              <c:f>'FE Gender'!$E$3:$E$5</c:f>
              <c:numCache>
                <c:formatCode>0.0%</c:formatCode>
                <c:ptCount val="3"/>
                <c:pt idx="0">
                  <c:v>1</c:v>
                </c:pt>
                <c:pt idx="1">
                  <c:v>0.78900000000000003</c:v>
                </c:pt>
                <c:pt idx="2">
                  <c:v>0.77600000000000002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D4-4522-B8FA-5FFE8CB667F8}"/>
            </c:ext>
          </c:extLst>
        </c:ser>
        <c:ser>
          <c:idx val="5"/>
          <c:order val="5"/>
          <c:tx>
            <c:strRef>
              <c:f>'FE Gender'!$G$1:$G$2</c:f>
              <c:strCache>
                <c:ptCount val="2"/>
                <c:pt idx="0">
                  <c:v>Anhysbus / Unknown</c:v>
                </c:pt>
                <c:pt idx="1">
                  <c:v>%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D4-4522-B8FA-5FFE8CB667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'FE Gender'!$A$3:$A$5</c:f>
              <c:strCache>
                <c:ptCount val="3"/>
                <c:pt idx="0">
                  <c:v>Heb ei nodi / Not specified</c:v>
                </c:pt>
                <c:pt idx="1">
                  <c:v>Gwryw / Male</c:v>
                </c:pt>
                <c:pt idx="2">
                  <c:v>Benyw / Female</c:v>
                </c:pt>
              </c:strCache>
            </c:strRef>
          </c:cat>
          <c:val>
            <c:numRef>
              <c:f>'FE Gender'!$G$3:$G$5</c:f>
              <c:numCache>
                <c:formatCode>0.0%</c:formatCode>
                <c:ptCount val="3"/>
                <c:pt idx="0">
                  <c:v>0</c:v>
                </c:pt>
                <c:pt idx="1">
                  <c:v>5.6000000000000001E-2</c:v>
                </c:pt>
                <c:pt idx="2">
                  <c:v>6.5000000000000002E-2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D4-4522-B8FA-5FFE8CB667F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5"/>
        <c:overlap val="100"/>
        <c:axId val="474759488"/>
        <c:axId val="47476656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'FE Gender'!$B$1:$B$2</c15:sqref>
                        </c15:formulaRef>
                      </c:ext>
                    </c:extLst>
                    <c:strCache>
                      <c:ptCount val="2"/>
                      <c:pt idx="0">
                        <c:v>Nifer siaradwyr Cymraeg / Number of Welsh speakers</c:v>
                      </c:pt>
                      <c:pt idx="1">
                        <c:v>Nifer / Number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'FE Gender'!$A$3:$A$5</c15:sqref>
                        </c15:formulaRef>
                      </c:ext>
                    </c:extLst>
                    <c:strCache>
                      <c:ptCount val="3"/>
                      <c:pt idx="0">
                        <c:v>Heb ei nodi / Not specified</c:v>
                      </c:pt>
                      <c:pt idx="1">
                        <c:v>Gwryw / Male</c:v>
                      </c:pt>
                      <c:pt idx="2">
                        <c:v>Benyw / Female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'FE Gender'!$B$3:$B$5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0</c:v>
                      </c:pt>
                      <c:pt idx="1">
                        <c:v>209</c:v>
                      </c:pt>
                      <c:pt idx="2">
                        <c:v>349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6FD4-4522-B8FA-5FFE8CB667F8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'FE Gender'!$D$1:$D$2</c15:sqref>
                        </c15:formulaRef>
                      </c:ext>
                    </c:extLst>
                    <c:strCache>
                      <c:ptCount val="2"/>
                      <c:pt idx="0">
                        <c:v>Nifer siaradwyr di-Cymraeg / Number of non-Welsh speakers</c:v>
                      </c:pt>
                      <c:pt idx="1">
                        <c:v>Nifer / Number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'FE Gender'!$A$3:$A$5</c15:sqref>
                        </c15:formulaRef>
                      </c:ext>
                    </c:extLst>
                    <c:strCache>
                      <c:ptCount val="3"/>
                      <c:pt idx="0">
                        <c:v>Heb ei nodi / Not specified</c:v>
                      </c:pt>
                      <c:pt idx="1">
                        <c:v>Gwryw / Male</c:v>
                      </c:pt>
                      <c:pt idx="2">
                        <c:v>Benyw / Female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'FE Gender'!$D$3:$D$5</c15:sqref>
                        </c15:formulaRef>
                      </c:ext>
                    </c:extLst>
                    <c:numCache>
                      <c:formatCode>#,##0</c:formatCode>
                      <c:ptCount val="3"/>
                      <c:pt idx="0">
                        <c:v>1</c:v>
                      </c:pt>
                      <c:pt idx="1">
                        <c:v>1062</c:v>
                      </c:pt>
                      <c:pt idx="2">
                        <c:v>1696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6FD4-4522-B8FA-5FFE8CB667F8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'FE Gender'!$F$1:$F$2</c15:sqref>
                        </c15:formulaRef>
                      </c:ext>
                    </c:extLst>
                    <c:strCache>
                      <c:ptCount val="2"/>
                      <c:pt idx="0">
                        <c:v>Anhysbus / Unknown</c:v>
                      </c:pt>
                      <c:pt idx="1">
                        <c:v>Nifer / Number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'FE Gender'!$A$3:$A$5</c15:sqref>
                        </c15:formulaRef>
                      </c:ext>
                    </c:extLst>
                    <c:strCache>
                      <c:ptCount val="3"/>
                      <c:pt idx="0">
                        <c:v>Heb ei nodi / Not specified</c:v>
                      </c:pt>
                      <c:pt idx="1">
                        <c:v>Gwryw / Male</c:v>
                      </c:pt>
                      <c:pt idx="2">
                        <c:v>Benyw / Female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'FE Gender'!$F$3:$F$5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 formatCode="#,##0">
                        <c:v>0</c:v>
                      </c:pt>
                      <c:pt idx="1">
                        <c:v>75</c:v>
                      </c:pt>
                      <c:pt idx="2" formatCode="#,##0">
                        <c:v>141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6FD4-4522-B8FA-5FFE8CB667F8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'FE Gender'!$H$1:$H$2</c15:sqref>
                        </c15:formulaRef>
                      </c:ext>
                    </c:extLst>
                    <c:strCache>
                      <c:ptCount val="2"/>
                      <c:pt idx="0">
                        <c:v>Cyfanswm / Total</c:v>
                      </c:pt>
                      <c:pt idx="1">
                        <c:v>Nifer / Number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'FE Gender'!$A$3:$A$5</c15:sqref>
                        </c15:formulaRef>
                      </c:ext>
                    </c:extLst>
                    <c:strCache>
                      <c:ptCount val="3"/>
                      <c:pt idx="0">
                        <c:v>Heb ei nodi / Not specified</c:v>
                      </c:pt>
                      <c:pt idx="1">
                        <c:v>Gwryw / Male</c:v>
                      </c:pt>
                      <c:pt idx="2">
                        <c:v>Benyw / Female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'FE Gender'!$H$3:$H$5</c15:sqref>
                        </c15:formulaRef>
                      </c:ext>
                    </c:extLst>
                    <c:numCache>
                      <c:formatCode>#,##0</c:formatCode>
                      <c:ptCount val="3"/>
                      <c:pt idx="0">
                        <c:v>1</c:v>
                      </c:pt>
                      <c:pt idx="1">
                        <c:v>1346</c:v>
                      </c:pt>
                      <c:pt idx="2">
                        <c:v>2186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6FD4-4522-B8FA-5FFE8CB667F8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'FE Gender'!$I$1:$I$2</c15:sqref>
                        </c15:formulaRef>
                      </c:ext>
                    </c:extLst>
                    <c:strCache>
                      <c:ptCount val="2"/>
                      <c:pt idx="0">
                        <c:v>Cyfanswm / Total</c:v>
                      </c:pt>
                      <c:pt idx="1">
                        <c:v>%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'FE Gender'!$A$3:$A$5</c15:sqref>
                        </c15:formulaRef>
                      </c:ext>
                    </c:extLst>
                    <c:strCache>
                      <c:ptCount val="3"/>
                      <c:pt idx="0">
                        <c:v>Heb ei nodi / Not specified</c:v>
                      </c:pt>
                      <c:pt idx="1">
                        <c:v>Gwryw / Male</c:v>
                      </c:pt>
                      <c:pt idx="2">
                        <c:v>Benyw / Female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'FE Gender'!$I$3:$I$5</c15:sqref>
                        </c15:formulaRef>
                      </c:ext>
                    </c:extLst>
                    <c:numCache>
                      <c:formatCode>0.0%</c:formatCode>
                      <c:ptCount val="3"/>
                      <c:pt idx="0">
                        <c:v>1</c:v>
                      </c:pt>
                      <c:pt idx="1">
                        <c:v>1</c:v>
                      </c:pt>
                      <c:pt idx="2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6FD4-4522-B8FA-5FFE8CB667F8}"/>
                  </c:ext>
                </c:extLst>
              </c15:ser>
            </c15:filteredBarSeries>
          </c:ext>
        </c:extLst>
      </c:barChart>
      <c:catAx>
        <c:axId val="474759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766560"/>
        <c:crosses val="autoZero"/>
        <c:auto val="1"/>
        <c:lblAlgn val="ctr"/>
        <c:lblOffset val="100"/>
        <c:noMultiLvlLbl val="0"/>
      </c:catAx>
      <c:valAx>
        <c:axId val="4747665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759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4203399003975699"/>
          <c:y val="0.13996483119083772"/>
          <c:w val="0.15655464327085525"/>
          <c:h val="0.856521250957385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9787740125384387E-2"/>
          <c:y val="4.1264751336304473E-2"/>
          <c:w val="0.91850541019488507"/>
          <c:h val="0.69181017845083259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'WBL Age'!$A$7</c:f>
              <c:strCache>
                <c:ptCount val="1"/>
                <c:pt idx="0">
                  <c:v>Dan/Under 30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'WBL Age'!$B$1:$I$2</c:f>
              <c:multiLvlStrCache>
                <c:ptCount val="2"/>
                <c:lvl/>
                <c:lvl/>
              </c:multiLvlStrCache>
              <c:extLst/>
            </c:multiLvlStrRef>
          </c:cat>
          <c:val>
            <c:numRef>
              <c:f>'WBL Age'!$B$7:$I$7</c:f>
              <c:numCache>
                <c:formatCode>0.0%</c:formatCode>
                <c:ptCount val="2"/>
                <c:pt idx="0">
                  <c:v>0.13799283154121864</c:v>
                </c:pt>
                <c:pt idx="1">
                  <c:v>9.9311344690105108E-2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7AE3-486E-8F6F-E3B1110D4736}"/>
            </c:ext>
          </c:extLst>
        </c:ser>
        <c:ser>
          <c:idx val="3"/>
          <c:order val="1"/>
          <c:tx>
            <c:strRef>
              <c:f>'WBL Age'!$A$6</c:f>
              <c:strCache>
                <c:ptCount val="1"/>
                <c:pt idx="0">
                  <c:v>30 - 39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'WBL Age'!$B$1:$I$2</c:f>
              <c:multiLvlStrCache>
                <c:ptCount val="2"/>
                <c:lvl/>
                <c:lvl/>
              </c:multiLvlStrCache>
              <c:extLst/>
            </c:multiLvlStrRef>
          </c:cat>
          <c:val>
            <c:numRef>
              <c:f>'WBL Age'!$B$6:$I$6</c:f>
              <c:numCache>
                <c:formatCode>0.0%</c:formatCode>
                <c:ptCount val="2"/>
                <c:pt idx="0">
                  <c:v>0.30645161290322581</c:v>
                </c:pt>
                <c:pt idx="1">
                  <c:v>0.23885465748459586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AE3-486E-8F6F-E3B1110D4736}"/>
            </c:ext>
          </c:extLst>
        </c:ser>
        <c:ser>
          <c:idx val="2"/>
          <c:order val="2"/>
          <c:tx>
            <c:strRef>
              <c:f>'WBL Age'!$A$5</c:f>
              <c:strCache>
                <c:ptCount val="1"/>
                <c:pt idx="0">
                  <c:v>40 - 49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'WBL Age'!$B$1:$I$2</c:f>
              <c:multiLvlStrCache>
                <c:ptCount val="2"/>
                <c:lvl/>
                <c:lvl/>
              </c:multiLvlStrCache>
              <c:extLst/>
            </c:multiLvlStrRef>
          </c:cat>
          <c:val>
            <c:numRef>
              <c:f>'WBL Age'!$B$5:$I$5</c:f>
              <c:numCache>
                <c:formatCode>0.0%</c:formatCode>
                <c:ptCount val="2"/>
                <c:pt idx="0">
                  <c:v>0.25627240143369173</c:v>
                </c:pt>
                <c:pt idx="1">
                  <c:v>0.26458861906487857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7AE3-486E-8F6F-E3B1110D4736}"/>
            </c:ext>
          </c:extLst>
        </c:ser>
        <c:ser>
          <c:idx val="1"/>
          <c:order val="3"/>
          <c:tx>
            <c:strRef>
              <c:f>'WBL Age'!$A$4</c:f>
              <c:strCache>
                <c:ptCount val="1"/>
                <c:pt idx="0">
                  <c:v>50 - 59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'WBL Age'!$B$1:$I$2</c:f>
              <c:multiLvlStrCache>
                <c:ptCount val="2"/>
                <c:lvl/>
                <c:lvl/>
              </c:multiLvlStrCache>
              <c:extLst/>
            </c:multiLvlStrRef>
          </c:cat>
          <c:val>
            <c:numRef>
              <c:f>'WBL Age'!$B$4:$I$4</c:f>
              <c:numCache>
                <c:formatCode>0.0%</c:formatCode>
                <c:ptCount val="2"/>
                <c:pt idx="0">
                  <c:v>0.1917562724014337</c:v>
                </c:pt>
                <c:pt idx="1">
                  <c:v>0.25009061254077564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AE3-486E-8F6F-E3B1110D4736}"/>
            </c:ext>
          </c:extLst>
        </c:ser>
        <c:ser>
          <c:idx val="0"/>
          <c:order val="4"/>
          <c:tx>
            <c:strRef>
              <c:f>'WBL Age'!$A$3</c:f>
              <c:strCache>
                <c:ptCount val="1"/>
                <c:pt idx="0">
                  <c:v>60+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'WBL Age'!$B$1:$I$2</c:f>
              <c:multiLvlStrCache>
                <c:ptCount val="2"/>
                <c:lvl/>
                <c:lvl/>
              </c:multiLvlStrCache>
              <c:extLst/>
            </c:multiLvlStrRef>
          </c:cat>
          <c:val>
            <c:numRef>
              <c:f>'WBL Age'!$B$3:$I$3</c:f>
              <c:numCache>
                <c:formatCode>0.0%</c:formatCode>
                <c:ptCount val="2"/>
                <c:pt idx="0">
                  <c:v>0.10752688172043011</c:v>
                </c:pt>
                <c:pt idx="1">
                  <c:v>0.14715476621964479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7AE3-486E-8F6F-E3B1110D473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00284512"/>
        <c:axId val="600291584"/>
        <c:extLst/>
      </c:barChart>
      <c:catAx>
        <c:axId val="600284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0291584"/>
        <c:crosses val="autoZero"/>
        <c:auto val="1"/>
        <c:lblAlgn val="ctr"/>
        <c:lblOffset val="100"/>
        <c:noMultiLvlLbl val="0"/>
      </c:catAx>
      <c:valAx>
        <c:axId val="60029158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600284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67542950850426"/>
          <c:y val="0.866544830323694"/>
          <c:w val="0.65914347700373133"/>
          <c:h val="8.84658893698449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38321782612882"/>
          <c:y val="0.19295484346992703"/>
          <c:w val="0.67325168722241047"/>
          <c:h val="0.66711525120600546"/>
        </c:manualLayout>
      </c:layout>
      <c:barChart>
        <c:barDir val="bar"/>
        <c:grouping val="percentStacked"/>
        <c:varyColors val="0"/>
        <c:ser>
          <c:idx val="1"/>
          <c:order val="1"/>
          <c:tx>
            <c:strRef>
              <c:f>'FE Gender'!$C$1:$C$2</c:f>
              <c:strCache>
                <c:ptCount val="2"/>
                <c:pt idx="0">
                  <c:v>Nifer gweithio yn y Gymraeg / Number working in Welsh</c:v>
                </c:pt>
                <c:pt idx="1">
                  <c:v>%</c:v>
                </c:pt>
              </c:strCache>
            </c:strRef>
          </c:tx>
          <c:spPr>
            <a:solidFill>
              <a:srgbClr val="7E0D5D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92C-46A3-9A7E-413C4B6801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'FE Gender'!$A$3:$A$5</c:f>
              <c:strCache>
                <c:ptCount val="3"/>
                <c:pt idx="0">
                  <c:v>Heb ei nodi / Not specified</c:v>
                </c:pt>
                <c:pt idx="1">
                  <c:v>Gwryw / Male</c:v>
                </c:pt>
                <c:pt idx="2">
                  <c:v>Benyw / Female</c:v>
                </c:pt>
              </c:strCache>
            </c:strRef>
          </c:cat>
          <c:val>
            <c:numRef>
              <c:f>'FE Gender'!$C$3:$C$5</c:f>
              <c:numCache>
                <c:formatCode>0.0%</c:formatCode>
                <c:ptCount val="3"/>
                <c:pt idx="0">
                  <c:v>0</c:v>
                </c:pt>
                <c:pt idx="1">
                  <c:v>0.11664190193164933</c:v>
                </c:pt>
                <c:pt idx="2">
                  <c:v>0.12259835315645014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D4-4522-B8FA-5FFE8CB667F8}"/>
            </c:ext>
          </c:extLst>
        </c:ser>
        <c:ser>
          <c:idx val="3"/>
          <c:order val="3"/>
          <c:tx>
            <c:strRef>
              <c:f>'FE Gender'!$E$1:$E$2</c:f>
              <c:strCache>
                <c:ptCount val="2"/>
                <c:pt idx="0">
                  <c:v>Nifer ddim gallu gweithio yn y Gymraeg / Number that can't work in Welsh</c:v>
                </c:pt>
                <c:pt idx="1">
                  <c:v>%</c:v>
                </c:pt>
              </c:strCache>
            </c:strRef>
          </c:tx>
          <c:spPr>
            <a:solidFill>
              <a:srgbClr val="F389D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'FE Gender'!$A$3:$A$5</c:f>
              <c:strCache>
                <c:ptCount val="3"/>
                <c:pt idx="0">
                  <c:v>Heb ei nodi / Not specified</c:v>
                </c:pt>
                <c:pt idx="1">
                  <c:v>Gwryw / Male</c:v>
                </c:pt>
                <c:pt idx="2">
                  <c:v>Benyw / Female</c:v>
                </c:pt>
              </c:strCache>
            </c:strRef>
          </c:cat>
          <c:val>
            <c:numRef>
              <c:f>'FE Gender'!$E$3:$E$5</c:f>
              <c:numCache>
                <c:formatCode>0.0%</c:formatCode>
                <c:ptCount val="3"/>
                <c:pt idx="0">
                  <c:v>1</c:v>
                </c:pt>
                <c:pt idx="1">
                  <c:v>0.8268945022288261</c:v>
                </c:pt>
                <c:pt idx="2">
                  <c:v>0.81290027447392499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D4-4522-B8FA-5FFE8CB667F8}"/>
            </c:ext>
          </c:extLst>
        </c:ser>
        <c:ser>
          <c:idx val="5"/>
          <c:order val="5"/>
          <c:tx>
            <c:strRef>
              <c:f>'FE Gender'!$G$1:$G$2</c:f>
              <c:strCache>
                <c:ptCount val="2"/>
                <c:pt idx="0">
                  <c:v>Anhysbus / Unknown</c:v>
                </c:pt>
                <c:pt idx="1">
                  <c:v>%</c:v>
                </c:pt>
              </c:strCache>
            </c:strRef>
          </c:tx>
          <c:spPr>
            <a:solidFill>
              <a:srgbClr val="F9C4EA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D4-4522-B8FA-5FFE8CB667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'FE Gender'!$A$3:$A$5</c:f>
              <c:strCache>
                <c:ptCount val="3"/>
                <c:pt idx="0">
                  <c:v>Heb ei nodi / Not specified</c:v>
                </c:pt>
                <c:pt idx="1">
                  <c:v>Gwryw / Male</c:v>
                </c:pt>
                <c:pt idx="2">
                  <c:v>Benyw / Female</c:v>
                </c:pt>
              </c:strCache>
            </c:strRef>
          </c:cat>
          <c:val>
            <c:numRef>
              <c:f>'FE Gender'!$G$3:$G$5</c:f>
              <c:numCache>
                <c:formatCode>0.0%</c:formatCode>
                <c:ptCount val="3"/>
                <c:pt idx="0">
                  <c:v>0</c:v>
                </c:pt>
                <c:pt idx="1">
                  <c:v>5.6463595839524518E-2</c:v>
                </c:pt>
                <c:pt idx="2">
                  <c:v>6.4501372369624888E-2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D4-4522-B8FA-5FFE8CB667F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5"/>
        <c:overlap val="100"/>
        <c:axId val="474766016"/>
        <c:axId val="47475296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'FE Gender'!$B$1:$B$2</c15:sqref>
                        </c15:formulaRef>
                      </c:ext>
                    </c:extLst>
                    <c:strCache>
                      <c:ptCount val="2"/>
                      <c:pt idx="0">
                        <c:v>Nifer gweithio yn y Gymraeg / Number working in Welsh</c:v>
                      </c:pt>
                      <c:pt idx="1">
                        <c:v>Nifer / Number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'FE Gender'!$A$3:$A$5</c15:sqref>
                        </c15:formulaRef>
                      </c:ext>
                    </c:extLst>
                    <c:strCache>
                      <c:ptCount val="3"/>
                      <c:pt idx="0">
                        <c:v>Heb ei nodi / Not specified</c:v>
                      </c:pt>
                      <c:pt idx="1">
                        <c:v>Gwryw / Male</c:v>
                      </c:pt>
                      <c:pt idx="2">
                        <c:v>Benyw / Female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'FE Gender'!$B$3:$B$5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0</c:v>
                      </c:pt>
                      <c:pt idx="1">
                        <c:v>157</c:v>
                      </c:pt>
                      <c:pt idx="2">
                        <c:v>268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6FD4-4522-B8FA-5FFE8CB667F8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'FE Gender'!$D$1:$D$2</c15:sqref>
                        </c15:formulaRef>
                      </c:ext>
                    </c:extLst>
                    <c:strCache>
                      <c:ptCount val="2"/>
                      <c:pt idx="0">
                        <c:v>Nifer ddim gallu gweithio yn y Gymraeg / Number that can't work in Welsh</c:v>
                      </c:pt>
                      <c:pt idx="1">
                        <c:v>Nifer / Number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'FE Gender'!$A$3:$A$5</c15:sqref>
                        </c15:formulaRef>
                      </c:ext>
                    </c:extLst>
                    <c:strCache>
                      <c:ptCount val="3"/>
                      <c:pt idx="0">
                        <c:v>Heb ei nodi / Not specified</c:v>
                      </c:pt>
                      <c:pt idx="1">
                        <c:v>Gwryw / Male</c:v>
                      </c:pt>
                      <c:pt idx="2">
                        <c:v>Benyw / Female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'FE Gender'!$D$3:$D$5</c15:sqref>
                        </c15:formulaRef>
                      </c:ext>
                    </c:extLst>
                    <c:numCache>
                      <c:formatCode>#,##0</c:formatCode>
                      <c:ptCount val="3"/>
                      <c:pt idx="0">
                        <c:v>1</c:v>
                      </c:pt>
                      <c:pt idx="1">
                        <c:v>1113</c:v>
                      </c:pt>
                      <c:pt idx="2">
                        <c:v>1777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6FD4-4522-B8FA-5FFE8CB667F8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'FE Gender'!$F$1:$F$2</c15:sqref>
                        </c15:formulaRef>
                      </c:ext>
                    </c:extLst>
                    <c:strCache>
                      <c:ptCount val="2"/>
                      <c:pt idx="0">
                        <c:v>Anhysbus / Unknown</c:v>
                      </c:pt>
                      <c:pt idx="1">
                        <c:v>Nifer / Number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'FE Gender'!$A$3:$A$5</c15:sqref>
                        </c15:formulaRef>
                      </c:ext>
                    </c:extLst>
                    <c:strCache>
                      <c:ptCount val="3"/>
                      <c:pt idx="0">
                        <c:v>Heb ei nodi / Not specified</c:v>
                      </c:pt>
                      <c:pt idx="1">
                        <c:v>Gwryw / Male</c:v>
                      </c:pt>
                      <c:pt idx="2">
                        <c:v>Benyw / Female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'FE Gender'!$F$3:$F$5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 formatCode="#,##0">
                        <c:v>0</c:v>
                      </c:pt>
                      <c:pt idx="1">
                        <c:v>76</c:v>
                      </c:pt>
                      <c:pt idx="2" formatCode="#,##0">
                        <c:v>141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6FD4-4522-B8FA-5FFE8CB667F8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'FE Gender'!$H$1:$H$2</c15:sqref>
                        </c15:formulaRef>
                      </c:ext>
                    </c:extLst>
                    <c:strCache>
                      <c:ptCount val="2"/>
                      <c:pt idx="0">
                        <c:v>Cyfanswm / Total</c:v>
                      </c:pt>
                      <c:pt idx="1">
                        <c:v>Nifer / Number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'FE Gender'!$A$3:$A$5</c15:sqref>
                        </c15:formulaRef>
                      </c:ext>
                    </c:extLst>
                    <c:strCache>
                      <c:ptCount val="3"/>
                      <c:pt idx="0">
                        <c:v>Heb ei nodi / Not specified</c:v>
                      </c:pt>
                      <c:pt idx="1">
                        <c:v>Gwryw / Male</c:v>
                      </c:pt>
                      <c:pt idx="2">
                        <c:v>Benyw / Female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'FE Gender'!$H$3:$H$5</c15:sqref>
                        </c15:formulaRef>
                      </c:ext>
                    </c:extLst>
                    <c:numCache>
                      <c:formatCode>#,##0</c:formatCode>
                      <c:ptCount val="3"/>
                      <c:pt idx="0">
                        <c:v>1</c:v>
                      </c:pt>
                      <c:pt idx="1">
                        <c:v>1346</c:v>
                      </c:pt>
                      <c:pt idx="2">
                        <c:v>2186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6FD4-4522-B8FA-5FFE8CB667F8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'FE Gender'!$I$1:$I$2</c15:sqref>
                        </c15:formulaRef>
                      </c:ext>
                    </c:extLst>
                    <c:strCache>
                      <c:ptCount val="2"/>
                      <c:pt idx="0">
                        <c:v>Cyfanswm / Total</c:v>
                      </c:pt>
                      <c:pt idx="1">
                        <c:v>%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'FE Gender'!$A$3:$A$5</c15:sqref>
                        </c15:formulaRef>
                      </c:ext>
                    </c:extLst>
                    <c:strCache>
                      <c:ptCount val="3"/>
                      <c:pt idx="0">
                        <c:v>Heb ei nodi / Not specified</c:v>
                      </c:pt>
                      <c:pt idx="1">
                        <c:v>Gwryw / Male</c:v>
                      </c:pt>
                      <c:pt idx="2">
                        <c:v>Benyw / Female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'FE Gender'!$I$3:$I$5</c15:sqref>
                        </c15:formulaRef>
                      </c:ext>
                    </c:extLst>
                    <c:numCache>
                      <c:formatCode>0.0%</c:formatCode>
                      <c:ptCount val="3"/>
                      <c:pt idx="0">
                        <c:v>1</c:v>
                      </c:pt>
                      <c:pt idx="1">
                        <c:v>1</c:v>
                      </c:pt>
                      <c:pt idx="2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6FD4-4522-B8FA-5FFE8CB667F8}"/>
                  </c:ext>
                </c:extLst>
              </c15:ser>
            </c15:filteredBarSeries>
          </c:ext>
        </c:extLst>
      </c:barChart>
      <c:catAx>
        <c:axId val="474766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752960"/>
        <c:crosses val="autoZero"/>
        <c:auto val="1"/>
        <c:lblAlgn val="ctr"/>
        <c:lblOffset val="100"/>
        <c:noMultiLvlLbl val="0"/>
      </c:catAx>
      <c:valAx>
        <c:axId val="474752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766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1186737377803364"/>
          <c:y val="0.13996483119083772"/>
          <c:w val="0.18672125953257862"/>
          <c:h val="0.856521250957385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209873833954313E-2"/>
          <c:y val="4.1264893444361843E-2"/>
          <c:w val="0.91850541019488507"/>
          <c:h val="0.66479059365887727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'WBL Age (2)'!$A$7</c:f>
              <c:strCache>
                <c:ptCount val="1"/>
                <c:pt idx="0">
                  <c:v>Dan/Under 30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'WBL Age (2)'!$B$1:$I$2</c:f>
              <c:multiLvlStrCache>
                <c:ptCount val="2"/>
                <c:lvl/>
                <c:lvl/>
              </c:multiLvlStrCache>
              <c:extLst/>
            </c:multiLvlStrRef>
          </c:cat>
          <c:val>
            <c:numRef>
              <c:f>'WBL Age (2)'!$B$7:$I$7</c:f>
              <c:numCache>
                <c:formatCode>0.0%</c:formatCode>
                <c:ptCount val="2"/>
                <c:pt idx="0">
                  <c:v>0.14352941176470588</c:v>
                </c:pt>
                <c:pt idx="1">
                  <c:v>0.10031131096506399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432D-44CC-903F-AD6DC857F131}"/>
            </c:ext>
          </c:extLst>
        </c:ser>
        <c:ser>
          <c:idx val="3"/>
          <c:order val="1"/>
          <c:tx>
            <c:strRef>
              <c:f>'WBL Age (2)'!$A$6</c:f>
              <c:strCache>
                <c:ptCount val="1"/>
                <c:pt idx="0">
                  <c:v>30 - 39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'WBL Age (2)'!$B$1:$I$2</c:f>
              <c:multiLvlStrCache>
                <c:ptCount val="2"/>
                <c:lvl/>
                <c:lvl/>
              </c:multiLvlStrCache>
              <c:extLst/>
            </c:multiLvlStrRef>
          </c:cat>
          <c:val>
            <c:numRef>
              <c:f>'WBL Age (2)'!$B$6:$I$6</c:f>
              <c:numCache>
                <c:formatCode>0.0%</c:formatCode>
                <c:ptCount val="2"/>
                <c:pt idx="0">
                  <c:v>0.30588235294117649</c:v>
                </c:pt>
                <c:pt idx="1">
                  <c:v>0.24213075060532688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432D-44CC-903F-AD6DC857F131}"/>
            </c:ext>
          </c:extLst>
        </c:ser>
        <c:ser>
          <c:idx val="2"/>
          <c:order val="2"/>
          <c:tx>
            <c:strRef>
              <c:f>'WBL Age (2)'!$A$5</c:f>
              <c:strCache>
                <c:ptCount val="1"/>
                <c:pt idx="0">
                  <c:v>40 - 49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'WBL Age (2)'!$B$1:$I$2</c:f>
              <c:multiLvlStrCache>
                <c:ptCount val="2"/>
                <c:lvl/>
                <c:lvl/>
              </c:multiLvlStrCache>
              <c:extLst/>
            </c:multiLvlStrRef>
          </c:cat>
          <c:val>
            <c:numRef>
              <c:f>'WBL Age (2)'!$B$5:$I$5</c:f>
              <c:numCache>
                <c:formatCode>0.0%</c:formatCode>
                <c:ptCount val="2"/>
                <c:pt idx="0">
                  <c:v>0.25647058823529412</c:v>
                </c:pt>
                <c:pt idx="1">
                  <c:v>0.26392251815980627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432D-44CC-903F-AD6DC857F131}"/>
            </c:ext>
          </c:extLst>
        </c:ser>
        <c:ser>
          <c:idx val="1"/>
          <c:order val="3"/>
          <c:tx>
            <c:strRef>
              <c:f>'WBL Age (2)'!$A$4</c:f>
              <c:strCache>
                <c:ptCount val="1"/>
                <c:pt idx="0">
                  <c:v>50 - 59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'WBL Age (2)'!$B$1:$I$2</c:f>
              <c:multiLvlStrCache>
                <c:ptCount val="2"/>
                <c:lvl/>
                <c:lvl/>
              </c:multiLvlStrCache>
              <c:extLst/>
            </c:multiLvlStrRef>
          </c:cat>
          <c:val>
            <c:numRef>
              <c:f>'WBL Age (2)'!$B$4:$I$4</c:f>
              <c:numCache>
                <c:formatCode>0.0%</c:formatCode>
                <c:ptCount val="2"/>
                <c:pt idx="0">
                  <c:v>0.2</c:v>
                </c:pt>
                <c:pt idx="1">
                  <c:v>0.24628156347284677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432D-44CC-903F-AD6DC857F131}"/>
            </c:ext>
          </c:extLst>
        </c:ser>
        <c:ser>
          <c:idx val="0"/>
          <c:order val="4"/>
          <c:tx>
            <c:strRef>
              <c:f>'WBL Age (2)'!$A$3</c:f>
              <c:strCache>
                <c:ptCount val="1"/>
                <c:pt idx="0">
                  <c:v>60+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'WBL Age (2)'!$B$1:$I$2</c:f>
              <c:multiLvlStrCache>
                <c:ptCount val="2"/>
                <c:lvl/>
                <c:lvl/>
              </c:multiLvlStrCache>
              <c:extLst/>
            </c:multiLvlStrRef>
          </c:cat>
          <c:val>
            <c:numRef>
              <c:f>'WBL Age (2)'!$B$3:$I$3</c:f>
              <c:numCache>
                <c:formatCode>0.0%</c:formatCode>
                <c:ptCount val="2"/>
                <c:pt idx="0">
                  <c:v>9.4117647058823528E-2</c:v>
                </c:pt>
                <c:pt idx="1">
                  <c:v>0.14735385679695606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432D-44CC-903F-AD6DC857F13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71552944"/>
        <c:axId val="471549680"/>
        <c:extLst/>
      </c:barChart>
      <c:catAx>
        <c:axId val="47155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549680"/>
        <c:crosses val="autoZero"/>
        <c:auto val="1"/>
        <c:lblAlgn val="ctr"/>
        <c:lblOffset val="100"/>
        <c:noMultiLvlLbl val="0"/>
      </c:catAx>
      <c:valAx>
        <c:axId val="47154968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47155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67542950850426"/>
          <c:y val="0.88970447443108425"/>
          <c:w val="0.65914347700373133"/>
          <c:h val="8.84658893698449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658069840597053E-5"/>
          <c:y val="0.16530179711308146"/>
          <c:w val="0.77850572211033364"/>
          <c:h val="0.6260885598725300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'FE Quals'!$E$1:$E$2</c:f>
              <c:strCache>
                <c:ptCount val="2"/>
                <c:pt idx="1">
                  <c:v>Nifer siaradwyr Cymraeg / Number of Welsh speakers %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'FE Quals'!$A$3:$A$11</c:f>
              <c:strCache>
                <c:ptCount val="9"/>
                <c:pt idx="0">
                  <c:v>8</c:v>
                </c:pt>
                <c:pt idx="1">
                  <c:v>7</c:v>
                </c:pt>
                <c:pt idx="2">
                  <c:v>6</c:v>
                </c:pt>
                <c:pt idx="3">
                  <c:v>5</c:v>
                </c:pt>
                <c:pt idx="4">
                  <c:v>4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  <c:pt idx="8">
                  <c:v>Anhysbus/ Unknown</c:v>
                </c:pt>
              </c:strCache>
            </c:strRef>
          </c:cat>
          <c:val>
            <c:numRef>
              <c:f>'FE Quals'!$E$3:$E$11</c:f>
              <c:numCache>
                <c:formatCode>0.0%</c:formatCode>
                <c:ptCount val="9"/>
                <c:pt idx="0">
                  <c:v>5.5555555555555552E-2</c:v>
                </c:pt>
                <c:pt idx="1">
                  <c:v>0.17260579064587972</c:v>
                </c:pt>
                <c:pt idx="2">
                  <c:v>0.18691588785046728</c:v>
                </c:pt>
                <c:pt idx="3">
                  <c:v>0.16896551724137931</c:v>
                </c:pt>
                <c:pt idx="4">
                  <c:v>0.12693498452012383</c:v>
                </c:pt>
                <c:pt idx="5">
                  <c:v>0.1419753086419753</c:v>
                </c:pt>
                <c:pt idx="6">
                  <c:v>0.17</c:v>
                </c:pt>
                <c:pt idx="7">
                  <c:v>0.5</c:v>
                </c:pt>
                <c:pt idx="8">
                  <c:v>0.13056379821958458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237C-4A20-98C3-19AEE3567D61}"/>
            </c:ext>
          </c:extLst>
        </c:ser>
        <c:ser>
          <c:idx val="1"/>
          <c:order val="1"/>
          <c:tx>
            <c:strRef>
              <c:f>'FE Quals'!$F$1:$F$2</c:f>
              <c:strCache>
                <c:ptCount val="2"/>
                <c:pt idx="1">
                  <c:v>Nifer siaradwyr di-Cymraeg / Number of non-Welsh speakers %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'FE Quals'!$A$3:$A$11</c:f>
              <c:strCache>
                <c:ptCount val="9"/>
                <c:pt idx="0">
                  <c:v>8</c:v>
                </c:pt>
                <c:pt idx="1">
                  <c:v>7</c:v>
                </c:pt>
                <c:pt idx="2">
                  <c:v>6</c:v>
                </c:pt>
                <c:pt idx="3">
                  <c:v>5</c:v>
                </c:pt>
                <c:pt idx="4">
                  <c:v>4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  <c:pt idx="8">
                  <c:v>Anhysbus/ Unknown</c:v>
                </c:pt>
              </c:strCache>
            </c:strRef>
          </c:cat>
          <c:val>
            <c:numRef>
              <c:f>'FE Quals'!$F$3:$F$11</c:f>
              <c:numCache>
                <c:formatCode>0.0%</c:formatCode>
                <c:ptCount val="9"/>
                <c:pt idx="0">
                  <c:v>0.94444444444444442</c:v>
                </c:pt>
                <c:pt idx="1">
                  <c:v>0.7951002227171492</c:v>
                </c:pt>
                <c:pt idx="2">
                  <c:v>0.77258566978193144</c:v>
                </c:pt>
                <c:pt idx="3">
                  <c:v>0.77586206896551724</c:v>
                </c:pt>
                <c:pt idx="4">
                  <c:v>0.82043343653250778</c:v>
                </c:pt>
                <c:pt idx="5">
                  <c:v>0.8168724279835391</c:v>
                </c:pt>
                <c:pt idx="6">
                  <c:v>0.81499999999999995</c:v>
                </c:pt>
                <c:pt idx="7">
                  <c:v>0.5</c:v>
                </c:pt>
                <c:pt idx="8">
                  <c:v>0.71364985163204753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7C-4A20-98C3-19AEE3567D61}"/>
            </c:ext>
          </c:extLst>
        </c:ser>
        <c:ser>
          <c:idx val="2"/>
          <c:order val="2"/>
          <c:tx>
            <c:strRef>
              <c:f>'FE Quals'!$G$1:$G$2</c:f>
              <c:strCache>
                <c:ptCount val="2"/>
                <c:pt idx="1">
                  <c:v>Anhysbus/ Unknown %</c:v>
                </c:pt>
              </c:strCache>
            </c:strRef>
          </c:tx>
          <c:spPr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82-41CC-8F86-271520CE8BC0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37C-4A20-98C3-19AEE3567D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'FE Quals'!$A$3:$A$11</c:f>
              <c:strCache>
                <c:ptCount val="9"/>
                <c:pt idx="0">
                  <c:v>8</c:v>
                </c:pt>
                <c:pt idx="1">
                  <c:v>7</c:v>
                </c:pt>
                <c:pt idx="2">
                  <c:v>6</c:v>
                </c:pt>
                <c:pt idx="3">
                  <c:v>5</c:v>
                </c:pt>
                <c:pt idx="4">
                  <c:v>4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  <c:pt idx="8">
                  <c:v>Anhysbus/ Unknown</c:v>
                </c:pt>
              </c:strCache>
            </c:strRef>
          </c:cat>
          <c:val>
            <c:numRef>
              <c:f>'FE Quals'!$G$3:$G$11</c:f>
              <c:numCache>
                <c:formatCode>0.0%</c:formatCode>
                <c:ptCount val="9"/>
                <c:pt idx="0">
                  <c:v>0</c:v>
                </c:pt>
                <c:pt idx="1">
                  <c:v>3.2293986636971049E-2</c:v>
                </c:pt>
                <c:pt idx="2">
                  <c:v>4.0498442367601244E-2</c:v>
                </c:pt>
                <c:pt idx="3">
                  <c:v>5.5172413793103448E-2</c:v>
                </c:pt>
                <c:pt idx="4">
                  <c:v>5.2631578947368418E-2</c:v>
                </c:pt>
                <c:pt idx="5">
                  <c:v>4.1152263374485597E-2</c:v>
                </c:pt>
                <c:pt idx="6">
                  <c:v>1.4999999999999999E-2</c:v>
                </c:pt>
                <c:pt idx="7">
                  <c:v>0</c:v>
                </c:pt>
                <c:pt idx="8">
                  <c:v>0.15578635014836795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237C-4A20-98C3-19AEE3567D6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5"/>
        <c:overlap val="100"/>
        <c:axId val="474756768"/>
        <c:axId val="521576224"/>
        <c:extLst/>
      </c:barChart>
      <c:catAx>
        <c:axId val="474756768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1576224"/>
        <c:crosses val="autoZero"/>
        <c:auto val="1"/>
        <c:lblAlgn val="ctr"/>
        <c:lblOffset val="100"/>
        <c:noMultiLvlLbl val="0"/>
      </c:catAx>
      <c:valAx>
        <c:axId val="521576224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75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2842435410423876"/>
          <c:y val="0.15345198846371422"/>
          <c:w val="0.15930258552550627"/>
          <c:h val="0.796412484921244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6143785957062807E-2"/>
          <c:y val="2.5285229213318897E-2"/>
          <c:w val="0.94771242808587441"/>
          <c:h val="0.74977474035337188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FE!$D$1:$D$2</c:f>
              <c:strCache>
                <c:ptCount val="2"/>
                <c:pt idx="0">
                  <c:v>Total</c:v>
                </c:pt>
                <c:pt idx="1">
                  <c:v>%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91A-424B-8262-29FF653731A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91A-424B-8262-29FF653731A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91A-424B-8262-29FF653731A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91A-424B-8262-29FF653731A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91A-424B-8262-29FF653731A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91A-424B-8262-29FF653731A7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91A-424B-8262-29FF653731A7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91A-424B-8262-29FF653731A7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191A-424B-8262-29FF653731A7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191A-424B-8262-29FF653731A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FE!$B$3:$B$12</c:f>
              <c:strCache>
                <c:ptCount val="10"/>
                <c:pt idx="0">
                  <c:v>&lt; 30</c:v>
                </c:pt>
                <c:pt idx="1">
                  <c:v>30 - 34</c:v>
                </c:pt>
                <c:pt idx="2">
                  <c:v>35 - 39</c:v>
                </c:pt>
                <c:pt idx="3">
                  <c:v>40 - 44</c:v>
                </c:pt>
                <c:pt idx="4">
                  <c:v>45 - 49</c:v>
                </c:pt>
                <c:pt idx="5">
                  <c:v>50 - 54</c:v>
                </c:pt>
                <c:pt idx="6">
                  <c:v>55 - 59</c:v>
                </c:pt>
                <c:pt idx="7">
                  <c:v>60 - 64</c:v>
                </c:pt>
                <c:pt idx="8">
                  <c:v>65 - 69</c:v>
                </c:pt>
                <c:pt idx="9">
                  <c:v>70+</c:v>
                </c:pt>
              </c:strCache>
              <c:extLst/>
            </c:strRef>
          </c:cat>
          <c:val>
            <c:numRef>
              <c:f>FE!$D$3:$D$12</c:f>
              <c:numCache>
                <c:formatCode>0.0%</c:formatCode>
                <c:ptCount val="10"/>
                <c:pt idx="0">
                  <c:v>9.2999999999999999E-2</c:v>
                </c:pt>
                <c:pt idx="1">
                  <c:v>9.9000000000000005E-2</c:v>
                </c:pt>
                <c:pt idx="2">
                  <c:v>0.129</c:v>
                </c:pt>
                <c:pt idx="3">
                  <c:v>0.11899999999999999</c:v>
                </c:pt>
                <c:pt idx="4">
                  <c:v>0.125</c:v>
                </c:pt>
                <c:pt idx="5">
                  <c:v>0.124</c:v>
                </c:pt>
                <c:pt idx="6">
                  <c:v>0.124</c:v>
                </c:pt>
                <c:pt idx="7">
                  <c:v>0.107</c:v>
                </c:pt>
                <c:pt idx="8">
                  <c:v>0.06</c:v>
                </c:pt>
                <c:pt idx="9">
                  <c:v>2.1000000000000001E-2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4-191A-424B-8262-29FF653731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21580032"/>
        <c:axId val="52156915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FE!$C$1:$C$2</c15:sqref>
                        </c15:formulaRef>
                      </c:ext>
                    </c:extLst>
                    <c:strCache>
                      <c:ptCount val="2"/>
                      <c:pt idx="0">
                        <c:v>Total</c:v>
                      </c:pt>
                      <c:pt idx="1">
                        <c:v>Number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FE!$B$3:$B$12</c15:sqref>
                        </c15:formulaRef>
                      </c:ext>
                    </c:extLst>
                    <c:strCache>
                      <c:ptCount val="10"/>
                      <c:pt idx="0">
                        <c:v>&lt; 30</c:v>
                      </c:pt>
                      <c:pt idx="1">
                        <c:v>30 - 34</c:v>
                      </c:pt>
                      <c:pt idx="2">
                        <c:v>35 - 39</c:v>
                      </c:pt>
                      <c:pt idx="3">
                        <c:v>40 - 44</c:v>
                      </c:pt>
                      <c:pt idx="4">
                        <c:v>45 - 49</c:v>
                      </c:pt>
                      <c:pt idx="5">
                        <c:v>50 - 54</c:v>
                      </c:pt>
                      <c:pt idx="6">
                        <c:v>55 - 59</c:v>
                      </c:pt>
                      <c:pt idx="7">
                        <c:v>60 - 64</c:v>
                      </c:pt>
                      <c:pt idx="8">
                        <c:v>65 - 69</c:v>
                      </c:pt>
                      <c:pt idx="9">
                        <c:v>70+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FE!$C$3:$C$12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157</c:v>
                      </c:pt>
                      <c:pt idx="1">
                        <c:v>168</c:v>
                      </c:pt>
                      <c:pt idx="2">
                        <c:v>218</c:v>
                      </c:pt>
                      <c:pt idx="3">
                        <c:v>201</c:v>
                      </c:pt>
                      <c:pt idx="4">
                        <c:v>211</c:v>
                      </c:pt>
                      <c:pt idx="5">
                        <c:v>209</c:v>
                      </c:pt>
                      <c:pt idx="6">
                        <c:v>210</c:v>
                      </c:pt>
                      <c:pt idx="7">
                        <c:v>181</c:v>
                      </c:pt>
                      <c:pt idx="8">
                        <c:v>101</c:v>
                      </c:pt>
                      <c:pt idx="9">
                        <c:v>36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5-191A-424B-8262-29FF653731A7}"/>
                  </c:ext>
                </c:extLst>
              </c15:ser>
            </c15:filteredBarSeries>
          </c:ext>
        </c:extLst>
      </c:barChart>
      <c:catAx>
        <c:axId val="52158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1569152"/>
        <c:crosses val="autoZero"/>
        <c:auto val="1"/>
        <c:lblAlgn val="ctr"/>
        <c:lblOffset val="100"/>
        <c:noMultiLvlLbl val="0"/>
      </c:catAx>
      <c:valAx>
        <c:axId val="52156915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521580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>
                <a:solidFill>
                  <a:sysClr val="windowText" lastClr="000000"/>
                </a:solidFill>
              </a:rPr>
              <a:t>Oedran</a:t>
            </a:r>
            <a:r>
              <a:rPr lang="en-US" b="1" dirty="0">
                <a:solidFill>
                  <a:sysClr val="windowText" lastClr="000000"/>
                </a:solidFill>
              </a:rPr>
              <a:t> / Age</a:t>
            </a:r>
          </a:p>
        </c:rich>
      </c:tx>
      <c:layout>
        <c:manualLayout>
          <c:xMode val="edge"/>
          <c:yMode val="edge"/>
          <c:x val="0.34455790553581678"/>
          <c:y val="5.17644405466379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2333261848595323E-2"/>
          <c:y val="0.11994846652939806"/>
          <c:w val="0.92711130173707923"/>
          <c:h val="0.75994036899486639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'2024 Demo'!$C$8:$C$9</c:f>
              <c:strCache>
                <c:ptCount val="2"/>
                <c:pt idx="0">
                  <c:v>FE Teacher</c:v>
                </c:pt>
                <c:pt idx="1">
                  <c:v>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482-4E55-9B9B-DD52E405650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482-4E55-9B9B-DD52E405650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482-4E55-9B9B-DD52E405650D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482-4E55-9B9B-DD52E405650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'2024 Demo'!$A$10:$A$14</c:f>
              <c:strCache>
                <c:ptCount val="5"/>
                <c:pt idx="0">
                  <c:v>&lt; 30</c:v>
                </c:pt>
                <c:pt idx="1">
                  <c:v>30 - 39</c:v>
                </c:pt>
                <c:pt idx="2">
                  <c:v>40 - 49</c:v>
                </c:pt>
                <c:pt idx="3">
                  <c:v>50 - 59</c:v>
                </c:pt>
                <c:pt idx="4">
                  <c:v>60+</c:v>
                </c:pt>
              </c:strCache>
              <c:extLst/>
            </c:strRef>
          </c:cat>
          <c:val>
            <c:numRef>
              <c:f>'2024 Demo'!$C$10:$C$14</c:f>
              <c:numCache>
                <c:formatCode>0.0%</c:formatCode>
                <c:ptCount val="5"/>
                <c:pt idx="0">
                  <c:v>6.4000000000000001E-2</c:v>
                </c:pt>
                <c:pt idx="1">
                  <c:v>0.20300000000000001</c:v>
                </c:pt>
                <c:pt idx="2">
                  <c:v>0.26700000000000002</c:v>
                </c:pt>
                <c:pt idx="3">
                  <c:v>0.30599999999999999</c:v>
                </c:pt>
                <c:pt idx="4">
                  <c:v>0.16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A482-4E55-9B9B-DD52E405650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322488928"/>
        <c:axId val="32248457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'2024 Demo'!$B$8:$B$9</c15:sqref>
                        </c15:formulaRef>
                      </c:ext>
                    </c:extLst>
                    <c:strCache>
                      <c:ptCount val="2"/>
                      <c:pt idx="0">
                        <c:v>FE Teacher</c:v>
                      </c:pt>
                      <c:pt idx="1">
                        <c:v>Nifer / Number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'2024 Demo'!$A$10:$A$14</c15:sqref>
                        </c15:formulaRef>
                      </c:ext>
                    </c:extLst>
                    <c:strCache>
                      <c:ptCount val="5"/>
                      <c:pt idx="0">
                        <c:v>&lt; 30</c:v>
                      </c:pt>
                      <c:pt idx="1">
                        <c:v>30 - 39</c:v>
                      </c:pt>
                      <c:pt idx="2">
                        <c:v>40 - 49</c:v>
                      </c:pt>
                      <c:pt idx="3">
                        <c:v>50 - 59</c:v>
                      </c:pt>
                      <c:pt idx="4">
                        <c:v>60+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'2024 Demo'!$B$10:$B$14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426</c:v>
                      </c:pt>
                      <c:pt idx="1">
                        <c:v>1363</c:v>
                      </c:pt>
                      <c:pt idx="2" formatCode="#,##0">
                        <c:v>1790</c:v>
                      </c:pt>
                      <c:pt idx="3" formatCode="#,##0">
                        <c:v>2049</c:v>
                      </c:pt>
                      <c:pt idx="4">
                        <c:v>1074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A482-4E55-9B9B-DD52E405650D}"/>
                  </c:ext>
                </c:extLst>
              </c15:ser>
            </c15:filteredBarSeries>
          </c:ext>
        </c:extLst>
      </c:barChart>
      <c:catAx>
        <c:axId val="322488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2484576"/>
        <c:crosses val="autoZero"/>
        <c:auto val="1"/>
        <c:lblAlgn val="ctr"/>
        <c:lblOffset val="100"/>
        <c:noMultiLvlLbl val="0"/>
      </c:catAx>
      <c:valAx>
        <c:axId val="32248457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322488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013004003696426E-2"/>
          <c:y val="5.1384739651878501E-2"/>
          <c:w val="0.97998660680080074"/>
          <c:h val="0.66143709544172857"/>
        </c:manualLayout>
      </c:layout>
      <c:lineChart>
        <c:grouping val="standard"/>
        <c:varyColors val="0"/>
        <c:ser>
          <c:idx val="0"/>
          <c:order val="0"/>
          <c:tx>
            <c:strRef>
              <c:f>'All Welsh Speaking'!$A$2</c:f>
              <c:strCache>
                <c:ptCount val="1"/>
                <c:pt idx="0">
                  <c:v>Athrawon AB/FE Teachers 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/>
              </a:solidFill>
              <a:ln w="9525">
                <a:solidFill>
                  <a:schemeClr val="bg2">
                    <a:alpha val="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('All Welsh Speaking'!$C$1,'All Welsh Speaking'!$E$1,'All Welsh Speaking'!$G$1,'All Welsh Speaking'!$I$1,'All Welsh Speaking'!$K$1)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('All Welsh Speaking'!$C$2,'All Welsh Speaking'!$E$2,'All Welsh Speaking'!$G$2,'All Welsh Speaking'!$I$2,'All Welsh Speaking'!$K$2)</c:f>
              <c:numCache>
                <c:formatCode>0.0</c:formatCode>
                <c:ptCount val="5"/>
                <c:pt idx="0">
                  <c:v>16.2</c:v>
                </c:pt>
                <c:pt idx="1">
                  <c:v>16.399999999999999</c:v>
                </c:pt>
                <c:pt idx="2">
                  <c:v>16.7</c:v>
                </c:pt>
                <c:pt idx="3">
                  <c:v>17.100000000000001</c:v>
                </c:pt>
                <c:pt idx="4">
                  <c:v>18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B736-48DD-9920-2DB4435FCD5E}"/>
            </c:ext>
          </c:extLst>
        </c:ser>
        <c:ser>
          <c:idx val="1"/>
          <c:order val="1"/>
          <c:tx>
            <c:strRef>
              <c:f>'All Welsh Speaking'!$A$3</c:f>
              <c:strCache>
                <c:ptCount val="1"/>
                <c:pt idx="0">
                  <c:v>Gweithwyr Cymorth Dysgu AB/FE Learning Support Workers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/>
              </a:solidFill>
              <a:ln w="9525">
                <a:solidFill>
                  <a:schemeClr val="accent4">
                    <a:alpha val="0"/>
                  </a:schemeClr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36-48DD-9920-2DB4435FCD5E}"/>
                </c:ext>
              </c:extLst>
            </c:dLbl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736-48DD-9920-2DB4435FCD5E}"/>
                </c:ext>
              </c:extLst>
            </c:dLbl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36-48DD-9920-2DB4435FCD5E}"/>
                </c:ext>
              </c:extLst>
            </c:dLbl>
            <c:dLbl>
              <c:idx val="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736-48DD-9920-2DB4435FCD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('All Welsh Speaking'!$C$1,'All Welsh Speaking'!$E$1,'All Welsh Speaking'!$G$1,'All Welsh Speaking'!$I$1,'All Welsh Speaking'!$K$1)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('All Welsh Speaking'!$C$3,'All Welsh Speaking'!$E$3,'All Welsh Speaking'!$G$3,'All Welsh Speaking'!$I$3,'All Welsh Speaking'!$K$3)</c:f>
              <c:numCache>
                <c:formatCode>General</c:formatCode>
                <c:ptCount val="5"/>
                <c:pt idx="0">
                  <c:v>15.1</c:v>
                </c:pt>
                <c:pt idx="1">
                  <c:v>15.2</c:v>
                </c:pt>
                <c:pt idx="2">
                  <c:v>14.8</c:v>
                </c:pt>
                <c:pt idx="3">
                  <c:v>15.2</c:v>
                </c:pt>
                <c:pt idx="4">
                  <c:v>15.7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5-B736-48DD-9920-2DB4435FCD5E}"/>
            </c:ext>
          </c:extLst>
        </c:ser>
        <c:ser>
          <c:idx val="2"/>
          <c:order val="2"/>
          <c:tx>
            <c:strRef>
              <c:f>'All Welsh Speaking'!$A$4</c:f>
              <c:strCache>
                <c:ptCount val="1"/>
                <c:pt idx="0">
                  <c:v>Ymarferwyr Dysgu SAW/WBL Practitioners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/>
              </a:solidFill>
              <a:ln w="9525">
                <a:solidFill>
                  <a:schemeClr val="accent4">
                    <a:alpha val="0"/>
                  </a:schemeClr>
                </a:solidFill>
              </a:ln>
              <a:effectLst/>
            </c:spPr>
          </c:marker>
          <c:dLbls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736-48DD-9920-2DB4435FCD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('All Welsh Speaking'!$C$1,'All Welsh Speaking'!$E$1,'All Welsh Speaking'!$G$1,'All Welsh Speaking'!$I$1,'All Welsh Speaking'!$K$1)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('All Welsh Speaking'!$C$4,'All Welsh Speaking'!$E$4,'All Welsh Speaking'!$G$4,'All Welsh Speaking'!$I$4,'All Welsh Speaking'!$K$4)</c:f>
              <c:numCache>
                <c:formatCode>General</c:formatCode>
                <c:ptCount val="5"/>
                <c:pt idx="0">
                  <c:v>12.9</c:v>
                </c:pt>
                <c:pt idx="1">
                  <c:v>13.1</c:v>
                </c:pt>
                <c:pt idx="2" formatCode="0.0">
                  <c:v>13</c:v>
                </c:pt>
                <c:pt idx="3">
                  <c:v>14.3</c:v>
                </c:pt>
                <c:pt idx="4">
                  <c:v>15.8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7-B736-48DD-9920-2DB4435FCD5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21572960"/>
        <c:axId val="521576768"/>
      </c:lineChart>
      <c:catAx>
        <c:axId val="521572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1576768"/>
        <c:crosses val="autoZero"/>
        <c:auto val="1"/>
        <c:lblAlgn val="ctr"/>
        <c:lblOffset val="100"/>
        <c:noMultiLvlLbl val="0"/>
      </c:catAx>
      <c:valAx>
        <c:axId val="521576768"/>
        <c:scaling>
          <c:orientation val="minMax"/>
          <c:max val="20"/>
          <c:min val="11"/>
        </c:scaling>
        <c:delete val="1"/>
        <c:axPos val="l"/>
        <c:numFmt formatCode="0.0" sourceLinked="1"/>
        <c:majorTickMark val="out"/>
        <c:minorTickMark val="none"/>
        <c:tickLblPos val="nextTo"/>
        <c:crossAx val="521572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5.0841260772669997E-3"/>
          <c:y val="0.85823255622343864"/>
          <c:w val="0.99491587392273284"/>
          <c:h val="0.13839010176164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013004003696426E-2"/>
          <c:y val="5.1384739651878501E-2"/>
          <c:w val="0.97998660680080074"/>
          <c:h val="0.66143709544172857"/>
        </c:manualLayout>
      </c:layout>
      <c:lineChart>
        <c:grouping val="standard"/>
        <c:varyColors val="0"/>
        <c:ser>
          <c:idx val="0"/>
          <c:order val="0"/>
          <c:tx>
            <c:strRef>
              <c:f>'All Welsh Working'!$A$2</c:f>
              <c:strCache>
                <c:ptCount val="1"/>
                <c:pt idx="0">
                  <c:v>Athrawon AB/FE Teachers 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/>
              </a:solidFill>
              <a:ln w="9525">
                <a:solidFill>
                  <a:schemeClr val="bg2">
                    <a:alpha val="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('All Welsh Working'!$C$1,'All Welsh Working'!$E$1,'All Welsh Working'!$G$1,'All Welsh Working'!$I$1,'All Welsh Working'!$K$1)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('All Welsh Working'!$C$2,'All Welsh Working'!$E$2,'All Welsh Working'!$G$2,'All Welsh Working'!$I$2,'All Welsh Working'!$K$2)</c:f>
              <c:numCache>
                <c:formatCode>0.0</c:formatCode>
                <c:ptCount val="5"/>
                <c:pt idx="0">
                  <c:v>10.6</c:v>
                </c:pt>
                <c:pt idx="1">
                  <c:v>11.3</c:v>
                </c:pt>
                <c:pt idx="2">
                  <c:v>11.7</c:v>
                </c:pt>
                <c:pt idx="3">
                  <c:v>11.8</c:v>
                </c:pt>
                <c:pt idx="4">
                  <c:v>12.8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633B-4B3F-9F5E-E12B595702CD}"/>
            </c:ext>
          </c:extLst>
        </c:ser>
        <c:ser>
          <c:idx val="1"/>
          <c:order val="1"/>
          <c:tx>
            <c:strRef>
              <c:f>'All Welsh Working'!$A$3</c:f>
              <c:strCache>
                <c:ptCount val="1"/>
                <c:pt idx="0">
                  <c:v>Gweithwyr Cymorth Dysgu AB/FE Learning Support Workers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/>
              </a:solidFill>
              <a:ln w="9525">
                <a:solidFill>
                  <a:schemeClr val="accent4">
                    <a:alpha val="0"/>
                  </a:schemeClr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3B-4B3F-9F5E-E12B595702CD}"/>
                </c:ext>
              </c:extLst>
            </c:dLbl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33B-4B3F-9F5E-E12B595702CD}"/>
                </c:ext>
              </c:extLst>
            </c:dLbl>
            <c:dLbl>
              <c:idx val="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33B-4B3F-9F5E-E12B595702CD}"/>
                </c:ext>
              </c:extLst>
            </c:dLbl>
            <c:dLbl>
              <c:idx val="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33B-4B3F-9F5E-E12B595702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('All Welsh Working'!$C$1,'All Welsh Working'!$E$1,'All Welsh Working'!$G$1,'All Welsh Working'!$I$1,'All Welsh Working'!$K$1)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('All Welsh Working'!$C$3,'All Welsh Working'!$E$3,'All Welsh Working'!$G$3,'All Welsh Working'!$I$3,'All Welsh Working'!$K$3)</c:f>
              <c:numCache>
                <c:formatCode>General</c:formatCode>
                <c:ptCount val="5"/>
                <c:pt idx="0">
                  <c:v>10.4</c:v>
                </c:pt>
                <c:pt idx="1">
                  <c:v>10.7</c:v>
                </c:pt>
                <c:pt idx="2">
                  <c:v>10.199999999999999</c:v>
                </c:pt>
                <c:pt idx="3">
                  <c:v>10.199999999999999</c:v>
                </c:pt>
                <c:pt idx="4">
                  <c:v>11.1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5-633B-4B3F-9F5E-E12B595702CD}"/>
            </c:ext>
          </c:extLst>
        </c:ser>
        <c:ser>
          <c:idx val="2"/>
          <c:order val="2"/>
          <c:tx>
            <c:strRef>
              <c:f>'All Welsh Working'!$A$4</c:f>
              <c:strCache>
                <c:ptCount val="1"/>
                <c:pt idx="0">
                  <c:v>Ymarferwyr Dysgu SAW/WBL Practitioners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/>
              </a:solidFill>
              <a:ln w="9525">
                <a:solidFill>
                  <a:schemeClr val="accent4">
                    <a:alpha val="0"/>
                  </a:schemeClr>
                </a:solidFill>
              </a:ln>
              <a:effectLst/>
            </c:spPr>
          </c:marker>
          <c:dLbls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33B-4B3F-9F5E-E12B595702CD}"/>
                </c:ext>
              </c:extLst>
            </c:dLbl>
            <c:dLbl>
              <c:idx val="4"/>
              <c:layout>
                <c:manualLayout>
                  <c:x val="-1.8328384529744095E-2"/>
                  <c:y val="-4.98663702511415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33B-4B3F-9F5E-E12B595702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('All Welsh Working'!$C$1,'All Welsh Working'!$E$1,'All Welsh Working'!$G$1,'All Welsh Working'!$I$1,'All Welsh Working'!$K$1)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('All Welsh Working'!$C$4,'All Welsh Working'!$E$4,'All Welsh Working'!$G$4,'All Welsh Working'!$I$4,'All Welsh Working'!$K$4)</c:f>
              <c:numCache>
                <c:formatCode>General</c:formatCode>
                <c:ptCount val="5"/>
                <c:pt idx="0">
                  <c:v>8.9</c:v>
                </c:pt>
                <c:pt idx="1">
                  <c:v>9.4</c:v>
                </c:pt>
                <c:pt idx="2">
                  <c:v>9.6999999999999993</c:v>
                </c:pt>
                <c:pt idx="3">
                  <c:v>10.7</c:v>
                </c:pt>
                <c:pt idx="4" formatCode="0.0">
                  <c:v>12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8-633B-4B3F-9F5E-E12B595702C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21573504"/>
        <c:axId val="521583840"/>
      </c:lineChart>
      <c:catAx>
        <c:axId val="521573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1583840"/>
        <c:crosses val="autoZero"/>
        <c:auto val="1"/>
        <c:lblAlgn val="ctr"/>
        <c:lblOffset val="100"/>
        <c:noMultiLvlLbl val="0"/>
      </c:catAx>
      <c:valAx>
        <c:axId val="521583840"/>
        <c:scaling>
          <c:orientation val="minMax"/>
          <c:max val="14"/>
          <c:min val="8"/>
        </c:scaling>
        <c:delete val="1"/>
        <c:axPos val="l"/>
        <c:numFmt formatCode="0.0" sourceLinked="1"/>
        <c:majorTickMark val="out"/>
        <c:minorTickMark val="none"/>
        <c:tickLblPos val="nextTo"/>
        <c:crossAx val="521573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5.0841260772669997E-3"/>
          <c:y val="0.85823255622343864"/>
          <c:w val="0.99491587392273284"/>
          <c:h val="0.13839010176164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>
                <a:solidFill>
                  <a:schemeClr val="tx1"/>
                </a:solidFill>
              </a:rPr>
              <a:t>Hunaniaeth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Cenedlaethol</a:t>
            </a:r>
            <a:r>
              <a:rPr lang="en-US" b="1" dirty="0">
                <a:solidFill>
                  <a:schemeClr val="tx1"/>
                </a:solidFill>
              </a:rPr>
              <a:t> / Nationality</a:t>
            </a:r>
          </a:p>
        </c:rich>
      </c:tx>
      <c:layout>
        <c:manualLayout>
          <c:xMode val="edge"/>
          <c:yMode val="edge"/>
          <c:x val="0.30451382813259453"/>
          <c:y val="5.17644405466379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9753086419753086E-2"/>
          <c:y val="6.0395243921244693E-2"/>
          <c:w val="0.94301254009915425"/>
          <c:h val="0.50110763674949199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'2024 Demo'!$C$24:$C$25</c:f>
              <c:strCache>
                <c:ptCount val="2"/>
                <c:pt idx="0">
                  <c:v>FE Teacher</c:v>
                </c:pt>
                <c:pt idx="1">
                  <c:v>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D4A-4B0D-A6BB-0D0BB2936BE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D4A-4B0D-A6BB-0D0BB2936BE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D4A-4B0D-A6BB-0D0BB2936BE9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D4A-4B0D-A6BB-0D0BB2936BE9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D4A-4B0D-A6BB-0D0BB2936BE9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D4A-4B0D-A6BB-0D0BB2936BE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'2024 Demo'!$A$26:$A$32</c:f>
              <c:strCache>
                <c:ptCount val="7"/>
                <c:pt idx="0">
                  <c:v>Cymreig / Welsh</c:v>
                </c:pt>
                <c:pt idx="1">
                  <c:v>Prydeinig / British</c:v>
                </c:pt>
                <c:pt idx="2">
                  <c:v>Seisnig / English</c:v>
                </c:pt>
                <c:pt idx="3">
                  <c:v>Albanaidd, Gwyddelig neu Wyddelig o Ogledd Iwerddon / Scottish, Irish and Northern Irish</c:v>
                </c:pt>
                <c:pt idx="4">
                  <c:v>Arall / Other</c:v>
                </c:pt>
                <c:pt idx="5">
                  <c:v>Do not wish to disclose / Ddim eisiau ei gofnodi</c:v>
                </c:pt>
                <c:pt idx="6">
                  <c:v>Anhysbus / Unknown</c:v>
                </c:pt>
              </c:strCache>
              <c:extLst/>
            </c:strRef>
          </c:cat>
          <c:val>
            <c:numRef>
              <c:f>'2024 Demo'!$C$26:$C$32</c:f>
              <c:numCache>
                <c:formatCode>0.0%</c:formatCode>
                <c:ptCount val="7"/>
                <c:pt idx="0">
                  <c:v>0.47799999999999998</c:v>
                </c:pt>
                <c:pt idx="1">
                  <c:v>0.27</c:v>
                </c:pt>
                <c:pt idx="2">
                  <c:v>5.8999999999999997E-2</c:v>
                </c:pt>
                <c:pt idx="3">
                  <c:v>8.0000000000000002E-3</c:v>
                </c:pt>
                <c:pt idx="4">
                  <c:v>3.2000000000000001E-2</c:v>
                </c:pt>
                <c:pt idx="5">
                  <c:v>1.7999999999999999E-2</c:v>
                </c:pt>
                <c:pt idx="6">
                  <c:v>0.13400000000000001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1D4A-4B0D-A6BB-0D0BB2936BE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322493824"/>
        <c:axId val="32248185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'2024 Demo'!$B$24:$B$25</c15:sqref>
                        </c15:formulaRef>
                      </c:ext>
                    </c:extLst>
                    <c:strCache>
                      <c:ptCount val="2"/>
                      <c:pt idx="0">
                        <c:v>FE Teacher</c:v>
                      </c:pt>
                      <c:pt idx="1">
                        <c:v>Nifer / Number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'2024 Demo'!$A$26:$A$32</c15:sqref>
                        </c15:formulaRef>
                      </c:ext>
                    </c:extLst>
                    <c:strCache>
                      <c:ptCount val="7"/>
                      <c:pt idx="0">
                        <c:v>Cymreig / Welsh</c:v>
                      </c:pt>
                      <c:pt idx="1">
                        <c:v>Prydeinig / British</c:v>
                      </c:pt>
                      <c:pt idx="2">
                        <c:v>Seisnig / English</c:v>
                      </c:pt>
                      <c:pt idx="3">
                        <c:v>Albanaidd, Gwyddelig neu Wyddelig o Ogledd Iwerddon / Scottish, Irish and Northern Irish</c:v>
                      </c:pt>
                      <c:pt idx="4">
                        <c:v>Arall / Other</c:v>
                      </c:pt>
                      <c:pt idx="5">
                        <c:v>Do not wish to disclose / Ddim eisiau ei gofnodi</c:v>
                      </c:pt>
                      <c:pt idx="6">
                        <c:v>Anhysbus / Unknown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'2024 Demo'!$B$26:$B$32</c15:sqref>
                        </c15:formulaRef>
                      </c:ext>
                    </c:extLst>
                    <c:numCache>
                      <c:formatCode>#,##0</c:formatCode>
                      <c:ptCount val="7"/>
                      <c:pt idx="0">
                        <c:v>3206</c:v>
                      </c:pt>
                      <c:pt idx="1">
                        <c:v>1812</c:v>
                      </c:pt>
                      <c:pt idx="2" formatCode="General">
                        <c:v>397</c:v>
                      </c:pt>
                      <c:pt idx="3">
                        <c:v>53</c:v>
                      </c:pt>
                      <c:pt idx="4">
                        <c:v>215</c:v>
                      </c:pt>
                      <c:pt idx="5" formatCode="General">
                        <c:v>123</c:v>
                      </c:pt>
                      <c:pt idx="6">
                        <c:v>896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D-1D4A-4B0D-A6BB-0D0BB2936BE9}"/>
                  </c:ext>
                </c:extLst>
              </c15:ser>
            </c15:filteredBarSeries>
          </c:ext>
        </c:extLst>
      </c:barChart>
      <c:catAx>
        <c:axId val="322493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2481856"/>
        <c:crosses val="autoZero"/>
        <c:auto val="1"/>
        <c:lblAlgn val="ctr"/>
        <c:lblOffset val="100"/>
        <c:noMultiLvlLbl val="0"/>
      </c:catAx>
      <c:valAx>
        <c:axId val="32248185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322493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38321782612882"/>
          <c:y val="0.19295484346992703"/>
          <c:w val="0.70341830348413392"/>
          <c:h val="0.66711525120600546"/>
        </c:manualLayout>
      </c:layout>
      <c:barChart>
        <c:barDir val="bar"/>
        <c:grouping val="percentStacked"/>
        <c:varyColors val="0"/>
        <c:ser>
          <c:idx val="1"/>
          <c:order val="1"/>
          <c:tx>
            <c:strRef>
              <c:f>'FE Gender'!$C$1:$C$2</c:f>
              <c:strCache>
                <c:ptCount val="2"/>
                <c:pt idx="0">
                  <c:v>Nifer siaradwyr Cymraeg / Number of Welsh speakers</c:v>
                </c:pt>
                <c:pt idx="1">
                  <c:v>%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'FE Gender'!$A$3:$A$5</c:f>
              <c:strCache>
                <c:ptCount val="3"/>
                <c:pt idx="0">
                  <c:v>Heb ei nodi / Not specified</c:v>
                </c:pt>
                <c:pt idx="1">
                  <c:v>Gwryw / Male</c:v>
                </c:pt>
                <c:pt idx="2">
                  <c:v>Benyw / Female</c:v>
                </c:pt>
              </c:strCache>
            </c:strRef>
          </c:cat>
          <c:val>
            <c:numRef>
              <c:f>'FE Gender'!$C$3:$C$5</c:f>
              <c:numCache>
                <c:formatCode>0.0%</c:formatCode>
                <c:ptCount val="3"/>
                <c:pt idx="0">
                  <c:v>1</c:v>
                </c:pt>
                <c:pt idx="1">
                  <c:v>0.17875647668393782</c:v>
                </c:pt>
                <c:pt idx="2">
                  <c:v>0.17983991995998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D4-4522-B8FA-5FFE8CB667F8}"/>
            </c:ext>
          </c:extLst>
        </c:ser>
        <c:ser>
          <c:idx val="3"/>
          <c:order val="3"/>
          <c:tx>
            <c:strRef>
              <c:f>'FE Gender'!$E$1:$E$2</c:f>
              <c:strCache>
                <c:ptCount val="2"/>
                <c:pt idx="0">
                  <c:v>Nifer siaradwyr di-Cymraeg / Number of non-Welsh speakers</c:v>
                </c:pt>
                <c:pt idx="1">
                  <c:v>%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D4-4522-B8FA-5FFE8CB667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'FE Gender'!$A$3:$A$5</c:f>
              <c:strCache>
                <c:ptCount val="3"/>
                <c:pt idx="0">
                  <c:v>Heb ei nodi / Not specified</c:v>
                </c:pt>
                <c:pt idx="1">
                  <c:v>Gwryw / Male</c:v>
                </c:pt>
                <c:pt idx="2">
                  <c:v>Benyw / Female</c:v>
                </c:pt>
              </c:strCache>
            </c:strRef>
          </c:cat>
          <c:val>
            <c:numRef>
              <c:f>'FE Gender'!$E$3:$E$5</c:f>
              <c:numCache>
                <c:formatCode>0.0%</c:formatCode>
                <c:ptCount val="3"/>
                <c:pt idx="0">
                  <c:v>0</c:v>
                </c:pt>
                <c:pt idx="1">
                  <c:v>0.69800148038490006</c:v>
                </c:pt>
                <c:pt idx="2">
                  <c:v>0.7163581790895448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D4-4522-B8FA-5FFE8CB667F8}"/>
            </c:ext>
          </c:extLst>
        </c:ser>
        <c:ser>
          <c:idx val="5"/>
          <c:order val="5"/>
          <c:tx>
            <c:strRef>
              <c:f>'FE Gender'!$G$1:$G$2</c:f>
              <c:strCache>
                <c:ptCount val="2"/>
                <c:pt idx="0">
                  <c:v>Anhysbus / Unknown</c:v>
                </c:pt>
                <c:pt idx="1">
                  <c:v>%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D4-4522-B8FA-5FFE8CB667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'FE Gender'!$A$3:$A$5</c:f>
              <c:strCache>
                <c:ptCount val="3"/>
                <c:pt idx="0">
                  <c:v>Heb ei nodi / Not specified</c:v>
                </c:pt>
                <c:pt idx="1">
                  <c:v>Gwryw / Male</c:v>
                </c:pt>
                <c:pt idx="2">
                  <c:v>Benyw / Female</c:v>
                </c:pt>
              </c:strCache>
            </c:strRef>
          </c:cat>
          <c:val>
            <c:numRef>
              <c:f>'FE Gender'!$G$3:$G$5</c:f>
              <c:numCache>
                <c:formatCode>0.0%</c:formatCode>
                <c:ptCount val="3"/>
                <c:pt idx="0">
                  <c:v>0</c:v>
                </c:pt>
                <c:pt idx="1">
                  <c:v>0.1232420429311621</c:v>
                </c:pt>
                <c:pt idx="2">
                  <c:v>0.10380190095047524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D4-4522-B8FA-5FFE8CB667F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5"/>
        <c:overlap val="100"/>
        <c:axId val="322480224"/>
        <c:axId val="32249219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'FE Gender'!$B$1:$B$2</c15:sqref>
                        </c15:formulaRef>
                      </c:ext>
                    </c:extLst>
                    <c:strCache>
                      <c:ptCount val="2"/>
                      <c:pt idx="0">
                        <c:v>Nifer siaradwyr Cymraeg / Number of Welsh speakers</c:v>
                      </c:pt>
                      <c:pt idx="1">
                        <c:v>Nifer / Number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'FE Gender'!$A$3:$A$5</c15:sqref>
                        </c15:formulaRef>
                      </c:ext>
                    </c:extLst>
                    <c:strCache>
                      <c:ptCount val="3"/>
                      <c:pt idx="0">
                        <c:v>Heb ei nodi / Not specified</c:v>
                      </c:pt>
                      <c:pt idx="1">
                        <c:v>Gwryw / Male</c:v>
                      </c:pt>
                      <c:pt idx="2">
                        <c:v>Benyw / Female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'FE Gender'!$B$3:$B$5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</c:v>
                      </c:pt>
                      <c:pt idx="1">
                        <c:v>483</c:v>
                      </c:pt>
                      <c:pt idx="2">
                        <c:v>719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6FD4-4522-B8FA-5FFE8CB667F8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'FE Gender'!$D$1:$D$2</c15:sqref>
                        </c15:formulaRef>
                      </c:ext>
                    </c:extLst>
                    <c:strCache>
                      <c:ptCount val="2"/>
                      <c:pt idx="0">
                        <c:v>Nifer siaradwyr di-Cymraeg / Number of non-Welsh speakers</c:v>
                      </c:pt>
                      <c:pt idx="1">
                        <c:v>Nifer / Number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'FE Gender'!$A$3:$A$5</c15:sqref>
                        </c15:formulaRef>
                      </c:ext>
                    </c:extLst>
                    <c:strCache>
                      <c:ptCount val="3"/>
                      <c:pt idx="0">
                        <c:v>Heb ei nodi / Not specified</c:v>
                      </c:pt>
                      <c:pt idx="1">
                        <c:v>Gwryw / Male</c:v>
                      </c:pt>
                      <c:pt idx="2">
                        <c:v>Benyw / Female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'FE Gender'!$D$3:$D$5</c15:sqref>
                        </c15:formulaRef>
                      </c:ext>
                    </c:extLst>
                    <c:numCache>
                      <c:formatCode>#,##0</c:formatCode>
                      <c:ptCount val="3"/>
                      <c:pt idx="0">
                        <c:v>0</c:v>
                      </c:pt>
                      <c:pt idx="1">
                        <c:v>1886</c:v>
                      </c:pt>
                      <c:pt idx="2">
                        <c:v>2864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6FD4-4522-B8FA-5FFE8CB667F8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'FE Gender'!$F$1:$F$2</c15:sqref>
                        </c15:formulaRef>
                      </c:ext>
                    </c:extLst>
                    <c:strCache>
                      <c:ptCount val="2"/>
                      <c:pt idx="0">
                        <c:v>Anhysbus / Unknown</c:v>
                      </c:pt>
                      <c:pt idx="1">
                        <c:v>Nifer / Number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'FE Gender'!$A$3:$A$5</c15:sqref>
                        </c15:formulaRef>
                      </c:ext>
                    </c:extLst>
                    <c:strCache>
                      <c:ptCount val="3"/>
                      <c:pt idx="0">
                        <c:v>Heb ei nodi / Not specified</c:v>
                      </c:pt>
                      <c:pt idx="1">
                        <c:v>Gwryw / Male</c:v>
                      </c:pt>
                      <c:pt idx="2">
                        <c:v>Benyw / Female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'FE Gender'!$F$3:$F$5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 formatCode="#,##0">
                        <c:v>0</c:v>
                      </c:pt>
                      <c:pt idx="1">
                        <c:v>333</c:v>
                      </c:pt>
                      <c:pt idx="2" formatCode="#,##0">
                        <c:v>415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6FD4-4522-B8FA-5FFE8CB667F8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'FE Gender'!$H$1:$H$2</c15:sqref>
                        </c15:formulaRef>
                      </c:ext>
                    </c:extLst>
                    <c:strCache>
                      <c:ptCount val="2"/>
                      <c:pt idx="0">
                        <c:v>Cyfanswm / Total</c:v>
                      </c:pt>
                      <c:pt idx="1">
                        <c:v>Nifer / Number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'FE Gender'!$A$3:$A$5</c15:sqref>
                        </c15:formulaRef>
                      </c:ext>
                    </c:extLst>
                    <c:strCache>
                      <c:ptCount val="3"/>
                      <c:pt idx="0">
                        <c:v>Heb ei nodi / Not specified</c:v>
                      </c:pt>
                      <c:pt idx="1">
                        <c:v>Gwryw / Male</c:v>
                      </c:pt>
                      <c:pt idx="2">
                        <c:v>Benyw / Female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'FE Gender'!$H$3:$H$5</c15:sqref>
                        </c15:formulaRef>
                      </c:ext>
                    </c:extLst>
                    <c:numCache>
                      <c:formatCode>#,##0</c:formatCode>
                      <c:ptCount val="3"/>
                      <c:pt idx="0">
                        <c:v>2</c:v>
                      </c:pt>
                      <c:pt idx="1">
                        <c:v>2702</c:v>
                      </c:pt>
                      <c:pt idx="2">
                        <c:v>3998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6FD4-4522-B8FA-5FFE8CB667F8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'FE Gender'!$I$1:$I$2</c15:sqref>
                        </c15:formulaRef>
                      </c:ext>
                    </c:extLst>
                    <c:strCache>
                      <c:ptCount val="2"/>
                      <c:pt idx="0">
                        <c:v>Cyfanswm / Total</c:v>
                      </c:pt>
                      <c:pt idx="1">
                        <c:v>%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'FE Gender'!$A$3:$A$5</c15:sqref>
                        </c15:formulaRef>
                      </c:ext>
                    </c:extLst>
                    <c:strCache>
                      <c:ptCount val="3"/>
                      <c:pt idx="0">
                        <c:v>Heb ei nodi / Not specified</c:v>
                      </c:pt>
                      <c:pt idx="1">
                        <c:v>Gwryw / Male</c:v>
                      </c:pt>
                      <c:pt idx="2">
                        <c:v>Benyw / Female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'FE Gender'!$I$3:$I$5</c15:sqref>
                        </c15:formulaRef>
                      </c:ext>
                    </c:extLst>
                    <c:numCache>
                      <c:formatCode>0.0%</c:formatCode>
                      <c:ptCount val="3"/>
                      <c:pt idx="0">
                        <c:v>1</c:v>
                      </c:pt>
                      <c:pt idx="1">
                        <c:v>1</c:v>
                      </c:pt>
                      <c:pt idx="2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6FD4-4522-B8FA-5FFE8CB667F8}"/>
                  </c:ext>
                </c:extLst>
              </c15:ser>
            </c15:filteredBarSeries>
          </c:ext>
        </c:extLst>
      </c:barChart>
      <c:catAx>
        <c:axId val="322480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2492192"/>
        <c:crosses val="autoZero"/>
        <c:auto val="1"/>
        <c:lblAlgn val="ctr"/>
        <c:lblOffset val="100"/>
        <c:noMultiLvlLbl val="0"/>
      </c:catAx>
      <c:valAx>
        <c:axId val="322492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2480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4203399003975699"/>
          <c:y val="0.13996483119083772"/>
          <c:w val="0.15655464327085525"/>
          <c:h val="0.856521250957385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1643273552526871E-2"/>
          <c:y val="4.1264751336304473E-2"/>
          <c:w val="0.91664987676774257"/>
          <c:h val="0.69181017845083259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'FE Age'!$A$7</c:f>
              <c:strCache>
                <c:ptCount val="1"/>
                <c:pt idx="0">
                  <c:v>Dan/Under 30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'FE Age'!$B$1:$I$2</c:f>
              <c:multiLvlStrCache>
                <c:ptCount val="2"/>
                <c:lvl/>
                <c:lvl/>
              </c:multiLvlStrCache>
              <c:extLst/>
            </c:multiLvlStrRef>
          </c:cat>
          <c:val>
            <c:numRef>
              <c:f>'FE Age'!$B$7:$I$7</c:f>
              <c:numCache>
                <c:formatCode>0.0%</c:formatCode>
                <c:ptCount val="2"/>
                <c:pt idx="0">
                  <c:v>9.5514950166112958E-2</c:v>
                </c:pt>
                <c:pt idx="1">
                  <c:v>6.5052631578947362E-2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52B0-4B80-B0F7-35AAF4CDD7BF}"/>
            </c:ext>
          </c:extLst>
        </c:ser>
        <c:ser>
          <c:idx val="3"/>
          <c:order val="1"/>
          <c:tx>
            <c:strRef>
              <c:f>'FE Age'!$A$6</c:f>
              <c:strCache>
                <c:ptCount val="1"/>
                <c:pt idx="0">
                  <c:v>30 - 39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'FE Age'!$B$1:$I$2</c:f>
              <c:multiLvlStrCache>
                <c:ptCount val="2"/>
                <c:lvl/>
                <c:lvl/>
              </c:multiLvlStrCache>
              <c:extLst/>
            </c:multiLvlStrRef>
          </c:cat>
          <c:val>
            <c:numRef>
              <c:f>'FE Age'!$B$6:$I$6</c:f>
              <c:numCache>
                <c:formatCode>0.0%</c:formatCode>
                <c:ptCount val="2"/>
                <c:pt idx="0">
                  <c:v>0.24003322259136212</c:v>
                </c:pt>
                <c:pt idx="1">
                  <c:v>0.20947368421052631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52B0-4B80-B0F7-35AAF4CDD7BF}"/>
            </c:ext>
          </c:extLst>
        </c:ser>
        <c:ser>
          <c:idx val="2"/>
          <c:order val="2"/>
          <c:tx>
            <c:strRef>
              <c:f>'FE Age'!$A$5</c:f>
              <c:strCache>
                <c:ptCount val="1"/>
                <c:pt idx="0">
                  <c:v>40 - 49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'FE Age'!$B$1:$I$2</c:f>
              <c:multiLvlStrCache>
                <c:ptCount val="2"/>
                <c:lvl/>
                <c:lvl/>
              </c:multiLvlStrCache>
              <c:extLst/>
            </c:multiLvlStrRef>
          </c:cat>
          <c:val>
            <c:numRef>
              <c:f>'FE Age'!$B$5:$I$5</c:f>
              <c:numCache>
                <c:formatCode>0.0%</c:formatCode>
                <c:ptCount val="2"/>
                <c:pt idx="0">
                  <c:v>0.26827242524916944</c:v>
                </c:pt>
                <c:pt idx="1">
                  <c:v>0.2656842105263158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52B0-4B80-B0F7-35AAF4CDD7BF}"/>
            </c:ext>
          </c:extLst>
        </c:ser>
        <c:ser>
          <c:idx val="1"/>
          <c:order val="3"/>
          <c:tx>
            <c:strRef>
              <c:f>'FE Age'!$A$4</c:f>
              <c:strCache>
                <c:ptCount val="1"/>
                <c:pt idx="0">
                  <c:v>50 - 59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'FE Age'!$B$1:$I$2</c:f>
              <c:multiLvlStrCache>
                <c:ptCount val="2"/>
                <c:lvl/>
                <c:lvl/>
              </c:multiLvlStrCache>
              <c:extLst/>
            </c:multiLvlStrRef>
          </c:cat>
          <c:val>
            <c:numRef>
              <c:f>'FE Age'!$B$4:$I$4</c:f>
              <c:numCache>
                <c:formatCode>0.0%</c:formatCode>
                <c:ptCount val="2"/>
                <c:pt idx="0">
                  <c:v>0.25913621262458469</c:v>
                </c:pt>
                <c:pt idx="1">
                  <c:v>0.29936842105263156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2B0-4B80-B0F7-35AAF4CDD7BF}"/>
            </c:ext>
          </c:extLst>
        </c:ser>
        <c:ser>
          <c:idx val="0"/>
          <c:order val="4"/>
          <c:tx>
            <c:strRef>
              <c:f>'FE Age'!$A$3</c:f>
              <c:strCache>
                <c:ptCount val="1"/>
                <c:pt idx="0">
                  <c:v>60+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'FE Age'!$B$1:$I$2</c:f>
              <c:multiLvlStrCache>
                <c:ptCount val="2"/>
                <c:lvl/>
                <c:lvl/>
              </c:multiLvlStrCache>
              <c:extLst/>
            </c:multiLvlStrRef>
          </c:cat>
          <c:val>
            <c:numRef>
              <c:f>'FE Age'!$B$3:$I$3</c:f>
              <c:numCache>
                <c:formatCode>0.0%</c:formatCode>
                <c:ptCount val="2"/>
                <c:pt idx="0">
                  <c:v>0.13704318936877077</c:v>
                </c:pt>
                <c:pt idx="1">
                  <c:v>0.16042105263157894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52B0-4B80-B0F7-35AAF4CDD7B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71562192"/>
        <c:axId val="471561104"/>
        <c:extLst/>
      </c:barChart>
      <c:catAx>
        <c:axId val="471562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561104"/>
        <c:crosses val="autoZero"/>
        <c:auto val="1"/>
        <c:lblAlgn val="ctr"/>
        <c:lblOffset val="100"/>
        <c:noMultiLvlLbl val="0"/>
      </c:catAx>
      <c:valAx>
        <c:axId val="47156110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471562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191002766790276"/>
          <c:y val="0.90900417785390941"/>
          <c:w val="0.65914347700373133"/>
          <c:h val="8.84658893698449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895182885111086"/>
          <c:y val="3.9822251631451651E-2"/>
          <c:w val="0.63134129886964252"/>
          <c:h val="0.80705780551762385"/>
        </c:manualLayout>
      </c:layout>
      <c:barChart>
        <c:barDir val="bar"/>
        <c:grouping val="percentStacked"/>
        <c:varyColors val="0"/>
        <c:ser>
          <c:idx val="1"/>
          <c:order val="1"/>
          <c:tx>
            <c:strRef>
              <c:f>'FE Gender'!$C$1:$C$2</c:f>
              <c:strCache>
                <c:ptCount val="2"/>
                <c:pt idx="0">
                  <c:v>Nifer gweithio yn y Gymraeg / Number working in Welsh</c:v>
                </c:pt>
                <c:pt idx="1">
                  <c:v>%</c:v>
                </c:pt>
              </c:strCache>
            </c:strRef>
          </c:tx>
          <c:spPr>
            <a:solidFill>
              <a:srgbClr val="7E0D5D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12F-478A-B51C-51626EDAFC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'FE Gender'!$A$3:$A$5</c:f>
              <c:strCache>
                <c:ptCount val="3"/>
                <c:pt idx="0">
                  <c:v>Heb ei nodi/ Not specified</c:v>
                </c:pt>
                <c:pt idx="1">
                  <c:v>Gwryw / Male</c:v>
                </c:pt>
                <c:pt idx="2">
                  <c:v>Benyw / Female</c:v>
                </c:pt>
              </c:strCache>
            </c:strRef>
          </c:cat>
          <c:val>
            <c:numRef>
              <c:f>'FE Gender'!$C$3:$C$5</c:f>
              <c:numCache>
                <c:formatCode>0.0%</c:formatCode>
                <c:ptCount val="3"/>
                <c:pt idx="0">
                  <c:v>0</c:v>
                </c:pt>
                <c:pt idx="1">
                  <c:v>0.13</c:v>
                </c:pt>
                <c:pt idx="2">
                  <c:v>0.127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D4-4522-B8FA-5FFE8CB667F8}"/>
            </c:ext>
          </c:extLst>
        </c:ser>
        <c:ser>
          <c:idx val="3"/>
          <c:order val="3"/>
          <c:tx>
            <c:strRef>
              <c:f>'FE Gender'!$E$1:$E$2</c:f>
              <c:strCache>
                <c:ptCount val="2"/>
                <c:pt idx="0">
                  <c:v>Nifer ddim gallu gweithio yn y Gymraeg / Number that can't work in Welsh</c:v>
                </c:pt>
                <c:pt idx="1">
                  <c:v>%</c:v>
                </c:pt>
              </c:strCache>
            </c:strRef>
          </c:tx>
          <c:spPr>
            <a:solidFill>
              <a:srgbClr val="F389D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'FE Gender'!$A$3:$A$5</c:f>
              <c:strCache>
                <c:ptCount val="3"/>
                <c:pt idx="0">
                  <c:v>Heb ei nodi/ Not specified</c:v>
                </c:pt>
                <c:pt idx="1">
                  <c:v>Gwryw / Male</c:v>
                </c:pt>
                <c:pt idx="2">
                  <c:v>Benyw / Female</c:v>
                </c:pt>
              </c:strCache>
            </c:strRef>
          </c:cat>
          <c:val>
            <c:numRef>
              <c:f>'FE Gender'!$E$3:$E$5</c:f>
              <c:numCache>
                <c:formatCode>0.0%</c:formatCode>
                <c:ptCount val="3"/>
                <c:pt idx="0">
                  <c:v>1</c:v>
                </c:pt>
                <c:pt idx="1">
                  <c:v>0.746</c:v>
                </c:pt>
                <c:pt idx="2">
                  <c:v>0.76800000000000002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D4-4522-B8FA-5FFE8CB667F8}"/>
            </c:ext>
          </c:extLst>
        </c:ser>
        <c:ser>
          <c:idx val="5"/>
          <c:order val="5"/>
          <c:tx>
            <c:strRef>
              <c:f>'FE Gender'!$G$1:$G$2</c:f>
              <c:strCache>
                <c:ptCount val="2"/>
                <c:pt idx="0">
                  <c:v>Anhysbus / Unknown</c:v>
                </c:pt>
                <c:pt idx="1">
                  <c:v>%</c:v>
                </c:pt>
              </c:strCache>
            </c:strRef>
          </c:tx>
          <c:spPr>
            <a:solidFill>
              <a:srgbClr val="F9C4EA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D4-4522-B8FA-5FFE8CB667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'FE Gender'!$A$3:$A$5</c:f>
              <c:strCache>
                <c:ptCount val="3"/>
                <c:pt idx="0">
                  <c:v>Heb ei nodi/ Not specified</c:v>
                </c:pt>
                <c:pt idx="1">
                  <c:v>Gwryw / Male</c:v>
                </c:pt>
                <c:pt idx="2">
                  <c:v>Benyw / Female</c:v>
                </c:pt>
              </c:strCache>
            </c:strRef>
          </c:cat>
          <c:val>
            <c:numRef>
              <c:f>'FE Gender'!$G$3:$G$5</c:f>
              <c:numCache>
                <c:formatCode>0.0%</c:formatCode>
                <c:ptCount val="3"/>
                <c:pt idx="0">
                  <c:v>0</c:v>
                </c:pt>
                <c:pt idx="1">
                  <c:v>0.124</c:v>
                </c:pt>
                <c:pt idx="2">
                  <c:v>0.105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D4-4522-B8FA-5FFE8CB667F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5"/>
        <c:overlap val="100"/>
        <c:axId val="322485664"/>
        <c:axId val="32249328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'FE Gender'!$B$1:$B$2</c15:sqref>
                        </c15:formulaRef>
                      </c:ext>
                    </c:extLst>
                    <c:strCache>
                      <c:ptCount val="2"/>
                      <c:pt idx="0">
                        <c:v>Nifer gweithio yn y Gymraeg / Number working in Welsh</c:v>
                      </c:pt>
                      <c:pt idx="1">
                        <c:v>Nifer / Number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'FE Gender'!$A$3:$A$5</c15:sqref>
                        </c15:formulaRef>
                      </c:ext>
                    </c:extLst>
                    <c:strCache>
                      <c:ptCount val="3"/>
                      <c:pt idx="0">
                        <c:v>Heb ei nodi/ Not specified</c:v>
                      </c:pt>
                      <c:pt idx="1">
                        <c:v>Gwryw / Male</c:v>
                      </c:pt>
                      <c:pt idx="2">
                        <c:v>Benyw / Female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'FE Gender'!$B$3:$B$5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0</c:v>
                      </c:pt>
                      <c:pt idx="1">
                        <c:v>351</c:v>
                      </c:pt>
                      <c:pt idx="2">
                        <c:v>509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6FD4-4522-B8FA-5FFE8CB667F8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'FE Gender'!$D$1:$D$2</c15:sqref>
                        </c15:formulaRef>
                      </c:ext>
                    </c:extLst>
                    <c:strCache>
                      <c:ptCount val="2"/>
                      <c:pt idx="0">
                        <c:v>Nifer ddim gallu gweithio yn y Gymraeg / Number that can't work in Welsh</c:v>
                      </c:pt>
                      <c:pt idx="1">
                        <c:v>Nifer / Number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'FE Gender'!$A$3:$A$5</c15:sqref>
                        </c15:formulaRef>
                      </c:ext>
                    </c:extLst>
                    <c:strCache>
                      <c:ptCount val="3"/>
                      <c:pt idx="0">
                        <c:v>Heb ei nodi/ Not specified</c:v>
                      </c:pt>
                      <c:pt idx="1">
                        <c:v>Gwryw / Male</c:v>
                      </c:pt>
                      <c:pt idx="2">
                        <c:v>Benyw / Female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'FE Gender'!$D$3:$D$5</c15:sqref>
                        </c15:formulaRef>
                      </c:ext>
                    </c:extLst>
                    <c:numCache>
                      <c:formatCode>#,##0</c:formatCode>
                      <c:ptCount val="3"/>
                      <c:pt idx="0">
                        <c:v>2</c:v>
                      </c:pt>
                      <c:pt idx="1">
                        <c:v>2017</c:v>
                      </c:pt>
                      <c:pt idx="2">
                        <c:v>3071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6FD4-4522-B8FA-5FFE8CB667F8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'FE Gender'!$F$1:$F$2</c15:sqref>
                        </c15:formulaRef>
                      </c:ext>
                    </c:extLst>
                    <c:strCache>
                      <c:ptCount val="2"/>
                      <c:pt idx="0">
                        <c:v>Anhysbus / Unknown</c:v>
                      </c:pt>
                      <c:pt idx="1">
                        <c:v>Nifer / Number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'FE Gender'!$A$3:$A$5</c15:sqref>
                        </c15:formulaRef>
                      </c:ext>
                    </c:extLst>
                    <c:strCache>
                      <c:ptCount val="3"/>
                      <c:pt idx="0">
                        <c:v>Heb ei nodi/ Not specified</c:v>
                      </c:pt>
                      <c:pt idx="1">
                        <c:v>Gwryw / Male</c:v>
                      </c:pt>
                      <c:pt idx="2">
                        <c:v>Benyw / Female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'FE Gender'!$F$3:$F$5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 formatCode="#,##0">
                        <c:v>0</c:v>
                      </c:pt>
                      <c:pt idx="1">
                        <c:v>334</c:v>
                      </c:pt>
                      <c:pt idx="2" formatCode="#,##0">
                        <c:v>418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6FD4-4522-B8FA-5FFE8CB667F8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'FE Gender'!$H$1:$H$2</c15:sqref>
                        </c15:formulaRef>
                      </c:ext>
                    </c:extLst>
                    <c:strCache>
                      <c:ptCount val="2"/>
                      <c:pt idx="0">
                        <c:v>Cyfanswm / Total</c:v>
                      </c:pt>
                      <c:pt idx="1">
                        <c:v>Nifer / Number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'FE Gender'!$A$3:$A$5</c15:sqref>
                        </c15:formulaRef>
                      </c:ext>
                    </c:extLst>
                    <c:strCache>
                      <c:ptCount val="3"/>
                      <c:pt idx="0">
                        <c:v>Heb ei nodi/ Not specified</c:v>
                      </c:pt>
                      <c:pt idx="1">
                        <c:v>Gwryw / Male</c:v>
                      </c:pt>
                      <c:pt idx="2">
                        <c:v>Benyw / Female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'FE Gender'!$H$3:$H$5</c15:sqref>
                        </c15:formulaRef>
                      </c:ext>
                    </c:extLst>
                    <c:numCache>
                      <c:formatCode>#,##0</c:formatCode>
                      <c:ptCount val="3"/>
                      <c:pt idx="0">
                        <c:v>2</c:v>
                      </c:pt>
                      <c:pt idx="1">
                        <c:v>2702</c:v>
                      </c:pt>
                      <c:pt idx="2">
                        <c:v>3998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6FD4-4522-B8FA-5FFE8CB667F8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'FE Gender'!$I$1:$I$2</c15:sqref>
                        </c15:formulaRef>
                      </c:ext>
                    </c:extLst>
                    <c:strCache>
                      <c:ptCount val="2"/>
                      <c:pt idx="0">
                        <c:v>Cyfanswm / Total</c:v>
                      </c:pt>
                      <c:pt idx="1">
                        <c:v>%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'FE Gender'!$A$3:$A$5</c15:sqref>
                        </c15:formulaRef>
                      </c:ext>
                    </c:extLst>
                    <c:strCache>
                      <c:ptCount val="3"/>
                      <c:pt idx="0">
                        <c:v>Heb ei nodi/ Not specified</c:v>
                      </c:pt>
                      <c:pt idx="1">
                        <c:v>Gwryw / Male</c:v>
                      </c:pt>
                      <c:pt idx="2">
                        <c:v>Benyw / Female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'FE Gender'!$I$3:$I$5</c15:sqref>
                        </c15:formulaRef>
                      </c:ext>
                    </c:extLst>
                    <c:numCache>
                      <c:formatCode>0.0%</c:formatCode>
                      <c:ptCount val="3"/>
                      <c:pt idx="0">
                        <c:v>1</c:v>
                      </c:pt>
                      <c:pt idx="1">
                        <c:v>1</c:v>
                      </c:pt>
                      <c:pt idx="2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6FD4-4522-B8FA-5FFE8CB667F8}"/>
                  </c:ext>
                </c:extLst>
              </c15:ser>
            </c15:filteredBarSeries>
          </c:ext>
        </c:extLst>
      </c:barChart>
      <c:catAx>
        <c:axId val="322485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2493280"/>
        <c:crosses val="autoZero"/>
        <c:auto val="1"/>
        <c:lblAlgn val="ctr"/>
        <c:lblOffset val="100"/>
        <c:noMultiLvlLbl val="0"/>
      </c:catAx>
      <c:valAx>
        <c:axId val="322493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2485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1435611961962573"/>
          <c:y val="0"/>
          <c:w val="0.18564388038037422"/>
          <c:h val="0.996624987472660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31911636045495E-2"/>
          <c:y val="4.1264751336304473E-2"/>
          <c:w val="0.92697408136482939"/>
          <c:h val="0.75585529123570505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'FE Age (2)'!$A$7</c:f>
              <c:strCache>
                <c:ptCount val="1"/>
                <c:pt idx="0">
                  <c:v>Dan/Under 30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'FE Age (2)'!$B$1:$I$2</c:f>
              <c:multiLvlStrCache>
                <c:ptCount val="2"/>
                <c:lvl/>
                <c:lvl/>
              </c:multiLvlStrCache>
              <c:extLst/>
            </c:multiLvlStrRef>
          </c:cat>
          <c:val>
            <c:numRef>
              <c:f>'FE Age (2)'!$B$7:$I$7</c:f>
              <c:numCache>
                <c:formatCode>0.0%</c:formatCode>
                <c:ptCount val="2"/>
                <c:pt idx="0">
                  <c:v>0.10348837209302325</c:v>
                </c:pt>
                <c:pt idx="1">
                  <c:v>6.6011787819253431E-2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DA80-417D-AC7A-97FD88537E3D}"/>
            </c:ext>
          </c:extLst>
        </c:ser>
        <c:ser>
          <c:idx val="3"/>
          <c:order val="1"/>
          <c:tx>
            <c:strRef>
              <c:f>'FE Age (2)'!$A$6</c:f>
              <c:strCache>
                <c:ptCount val="1"/>
                <c:pt idx="0">
                  <c:v>30 - 39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'FE Age (2)'!$B$1:$I$2</c:f>
              <c:multiLvlStrCache>
                <c:ptCount val="2"/>
                <c:lvl/>
                <c:lvl/>
              </c:multiLvlStrCache>
              <c:extLst/>
            </c:multiLvlStrRef>
          </c:cat>
          <c:val>
            <c:numRef>
              <c:f>'FE Age (2)'!$B$6:$I$6</c:f>
              <c:numCache>
                <c:formatCode>0.0%</c:formatCode>
                <c:ptCount val="2"/>
                <c:pt idx="0">
                  <c:v>0.24302325581395348</c:v>
                </c:pt>
                <c:pt idx="1">
                  <c:v>0.21100196463654225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DA80-417D-AC7A-97FD88537E3D}"/>
            </c:ext>
          </c:extLst>
        </c:ser>
        <c:ser>
          <c:idx val="2"/>
          <c:order val="2"/>
          <c:tx>
            <c:strRef>
              <c:f>'FE Age (2)'!$A$5</c:f>
              <c:strCache>
                <c:ptCount val="1"/>
                <c:pt idx="0">
                  <c:v>40 - 49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'FE Age (2)'!$B$1:$I$2</c:f>
              <c:multiLvlStrCache>
                <c:ptCount val="2"/>
                <c:lvl/>
                <c:lvl/>
              </c:multiLvlStrCache>
              <c:extLst/>
            </c:multiLvlStrRef>
          </c:cat>
          <c:val>
            <c:numRef>
              <c:f>'FE Age (2)'!$B$5:$I$5</c:f>
              <c:numCache>
                <c:formatCode>0.0%</c:formatCode>
                <c:ptCount val="2"/>
                <c:pt idx="0">
                  <c:v>0.2744186046511628</c:v>
                </c:pt>
                <c:pt idx="1">
                  <c:v>0.26542239685658153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DA80-417D-AC7A-97FD88537E3D}"/>
            </c:ext>
          </c:extLst>
        </c:ser>
        <c:ser>
          <c:idx val="1"/>
          <c:order val="3"/>
          <c:tx>
            <c:strRef>
              <c:f>'FE Age (2)'!$A$4</c:f>
              <c:strCache>
                <c:ptCount val="1"/>
                <c:pt idx="0">
                  <c:v>50 - 59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'FE Age (2)'!$B$1:$I$2</c:f>
              <c:multiLvlStrCache>
                <c:ptCount val="2"/>
                <c:lvl/>
                <c:lvl/>
              </c:multiLvlStrCache>
              <c:extLst/>
            </c:multiLvlStrRef>
          </c:cat>
          <c:val>
            <c:numRef>
              <c:f>'FE Age (2)'!$B$4:$I$4</c:f>
              <c:numCache>
                <c:formatCode>0.0%</c:formatCode>
                <c:ptCount val="2"/>
                <c:pt idx="0">
                  <c:v>0.23837209302325582</c:v>
                </c:pt>
                <c:pt idx="1">
                  <c:v>0.29941060903732808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DA80-417D-AC7A-97FD88537E3D}"/>
            </c:ext>
          </c:extLst>
        </c:ser>
        <c:ser>
          <c:idx val="0"/>
          <c:order val="4"/>
          <c:tx>
            <c:strRef>
              <c:f>'FE Age (2)'!$A$3</c:f>
              <c:strCache>
                <c:ptCount val="1"/>
                <c:pt idx="0">
                  <c:v>60+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'FE Age (2)'!$B$1:$I$2</c:f>
              <c:multiLvlStrCache>
                <c:ptCount val="2"/>
                <c:lvl/>
                <c:lvl/>
              </c:multiLvlStrCache>
              <c:extLst/>
            </c:multiLvlStrRef>
          </c:cat>
          <c:val>
            <c:numRef>
              <c:f>'FE Age (2)'!$B$3:$I$3</c:f>
              <c:numCache>
                <c:formatCode>0.0%</c:formatCode>
                <c:ptCount val="2"/>
                <c:pt idx="0">
                  <c:v>0.14069767441860465</c:v>
                </c:pt>
                <c:pt idx="1">
                  <c:v>0.15815324165029471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DA80-417D-AC7A-97FD88537E3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00285600"/>
        <c:axId val="600283968"/>
        <c:extLst/>
      </c:barChart>
      <c:catAx>
        <c:axId val="600285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0283968"/>
        <c:crosses val="autoZero"/>
        <c:auto val="1"/>
        <c:lblAlgn val="ctr"/>
        <c:lblOffset val="100"/>
        <c:noMultiLvlLbl val="0"/>
      </c:catAx>
      <c:valAx>
        <c:axId val="60028396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600285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425598134290795"/>
          <c:y val="0.89973137049137597"/>
          <c:w val="0.49337674978127732"/>
          <c:h val="7.39833519602203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658069840597053E-5"/>
          <c:y val="0.16530179711308146"/>
          <c:w val="0.77850572211033364"/>
          <c:h val="0.6260885598725300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'FE Quals'!$E$1:$E$2</c:f>
              <c:strCache>
                <c:ptCount val="2"/>
                <c:pt idx="1">
                  <c:v>Nifer siaradwyr Cymraeg / Number of Welsh speakers %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7C-4A20-98C3-19AEE3567D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'FE Quals'!$A$3:$A$11</c:f>
              <c:strCache>
                <c:ptCount val="9"/>
                <c:pt idx="0">
                  <c:v>8</c:v>
                </c:pt>
                <c:pt idx="1">
                  <c:v>7</c:v>
                </c:pt>
                <c:pt idx="2">
                  <c:v>6</c:v>
                </c:pt>
                <c:pt idx="3">
                  <c:v>5</c:v>
                </c:pt>
                <c:pt idx="4">
                  <c:v>4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  <c:pt idx="8">
                  <c:v>Anhysbus/ Unknown</c:v>
                </c:pt>
              </c:strCache>
            </c:strRef>
          </c:cat>
          <c:val>
            <c:numRef>
              <c:f>'FE Quals'!$E$3:$E$11</c:f>
              <c:numCache>
                <c:formatCode>0.0%</c:formatCode>
                <c:ptCount val="9"/>
                <c:pt idx="0">
                  <c:v>0.20699999999999999</c:v>
                </c:pt>
                <c:pt idx="1">
                  <c:v>0.184</c:v>
                </c:pt>
                <c:pt idx="2">
                  <c:v>0.20100000000000001</c:v>
                </c:pt>
                <c:pt idx="3">
                  <c:v>0.154</c:v>
                </c:pt>
                <c:pt idx="4">
                  <c:v>0.161</c:v>
                </c:pt>
                <c:pt idx="5">
                  <c:v>0.14699999999999999</c:v>
                </c:pt>
                <c:pt idx="6">
                  <c:v>0.28199999999999997</c:v>
                </c:pt>
                <c:pt idx="7">
                  <c:v>0</c:v>
                </c:pt>
                <c:pt idx="8">
                  <c:v>0.14299999999999999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237C-4A20-98C3-19AEE3567D61}"/>
            </c:ext>
          </c:extLst>
        </c:ser>
        <c:ser>
          <c:idx val="1"/>
          <c:order val="1"/>
          <c:tx>
            <c:strRef>
              <c:f>'FE Quals'!$F$1:$F$2</c:f>
              <c:strCache>
                <c:ptCount val="2"/>
                <c:pt idx="1">
                  <c:v>Nifer siaradwyr di-Cymraeg / Number of non-Welsh speakers %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'FE Quals'!$A$3:$A$11</c:f>
              <c:strCache>
                <c:ptCount val="9"/>
                <c:pt idx="0">
                  <c:v>8</c:v>
                </c:pt>
                <c:pt idx="1">
                  <c:v>7</c:v>
                </c:pt>
                <c:pt idx="2">
                  <c:v>6</c:v>
                </c:pt>
                <c:pt idx="3">
                  <c:v>5</c:v>
                </c:pt>
                <c:pt idx="4">
                  <c:v>4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  <c:pt idx="8">
                  <c:v>Anhysbus/ Unknown</c:v>
                </c:pt>
              </c:strCache>
            </c:strRef>
          </c:cat>
          <c:val>
            <c:numRef>
              <c:f>'FE Quals'!$F$3:$F$11</c:f>
              <c:numCache>
                <c:formatCode>0.0%</c:formatCode>
                <c:ptCount val="9"/>
                <c:pt idx="0">
                  <c:v>0.77586206896551724</c:v>
                </c:pt>
                <c:pt idx="1">
                  <c:v>0.76203426706554256</c:v>
                </c:pt>
                <c:pt idx="2">
                  <c:v>0.70032310177705981</c:v>
                </c:pt>
                <c:pt idx="3">
                  <c:v>0.77207977207977208</c:v>
                </c:pt>
                <c:pt idx="4">
                  <c:v>0.7816091954022989</c:v>
                </c:pt>
                <c:pt idx="5">
                  <c:v>0.81118881118881114</c:v>
                </c:pt>
                <c:pt idx="6">
                  <c:v>0.71830985915492962</c:v>
                </c:pt>
                <c:pt idx="7">
                  <c:v>1</c:v>
                </c:pt>
                <c:pt idx="8">
                  <c:v>0.47492625368731561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7C-4A20-98C3-19AEE3567D61}"/>
            </c:ext>
          </c:extLst>
        </c:ser>
        <c:ser>
          <c:idx val="2"/>
          <c:order val="2"/>
          <c:tx>
            <c:strRef>
              <c:f>'FE Quals'!$G$1:$G$2</c:f>
              <c:strCache>
                <c:ptCount val="2"/>
                <c:pt idx="1">
                  <c:v>Anhysbus/ Unknown %</c:v>
                </c:pt>
              </c:strCache>
            </c:strRef>
          </c:tx>
          <c:spPr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37C-4A20-98C3-19AEE3567D6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37C-4A20-98C3-19AEE3567D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'FE Quals'!$A$3:$A$11</c:f>
              <c:strCache>
                <c:ptCount val="9"/>
                <c:pt idx="0">
                  <c:v>8</c:v>
                </c:pt>
                <c:pt idx="1">
                  <c:v>7</c:v>
                </c:pt>
                <c:pt idx="2">
                  <c:v>6</c:v>
                </c:pt>
                <c:pt idx="3">
                  <c:v>5</c:v>
                </c:pt>
                <c:pt idx="4">
                  <c:v>4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  <c:pt idx="8">
                  <c:v>Anhysbus/ Unknown</c:v>
                </c:pt>
              </c:strCache>
            </c:strRef>
          </c:cat>
          <c:val>
            <c:numRef>
              <c:f>'FE Quals'!$G$3:$G$11</c:f>
              <c:numCache>
                <c:formatCode>0.0%</c:formatCode>
                <c:ptCount val="9"/>
                <c:pt idx="0">
                  <c:v>1.7241379310344827E-2</c:v>
                </c:pt>
                <c:pt idx="1">
                  <c:v>5.3848245852597225E-2</c:v>
                </c:pt>
                <c:pt idx="2">
                  <c:v>9.8546042003231013E-2</c:v>
                </c:pt>
                <c:pt idx="3">
                  <c:v>7.407407407407407E-2</c:v>
                </c:pt>
                <c:pt idx="4">
                  <c:v>5.7471264367816091E-2</c:v>
                </c:pt>
                <c:pt idx="5">
                  <c:v>4.195804195804196E-2</c:v>
                </c:pt>
                <c:pt idx="6">
                  <c:v>0</c:v>
                </c:pt>
                <c:pt idx="7">
                  <c:v>0</c:v>
                </c:pt>
                <c:pt idx="8">
                  <c:v>0.38249754178957718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237C-4A20-98C3-19AEE3567D6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5"/>
        <c:overlap val="100"/>
        <c:axId val="322479136"/>
        <c:axId val="322479680"/>
        <c:extLst/>
      </c:barChart>
      <c:catAx>
        <c:axId val="322479136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2479680"/>
        <c:crosses val="autoZero"/>
        <c:auto val="1"/>
        <c:lblAlgn val="ctr"/>
        <c:lblOffset val="100"/>
        <c:noMultiLvlLbl val="0"/>
      </c:catAx>
      <c:valAx>
        <c:axId val="322479680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2479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2842435410423876"/>
          <c:y val="0.15345198846371422"/>
          <c:w val="0.15930258552550627"/>
          <c:h val="0.796412484921244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12C449AC-6D42-4DEC-8BFF-C9B3AE928987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0B081927-AEB2-487D-AE01-8AF017CCFE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811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81927-AEB2-487D-AE01-8AF017CCFE3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218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81927-AEB2-487D-AE01-8AF017CCFE3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495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81927-AEB2-487D-AE01-8AF017CCFE3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200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DE4E62-626B-46BE-8CE2-A7037D511F5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178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81927-AEB2-487D-AE01-8AF017CCFE3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0506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81927-AEB2-487D-AE01-8AF017CCFE3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6059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81927-AEB2-487D-AE01-8AF017CCFE3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9778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81927-AEB2-487D-AE01-8AF017CCFE3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365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81927-AEB2-487D-AE01-8AF017CCFE3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2971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DE4E62-626B-46BE-8CE2-A7037D511F5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35784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81927-AEB2-487D-AE01-8AF017CCFE3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464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81927-AEB2-487D-AE01-8AF017CCFE3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0535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81927-AEB2-487D-AE01-8AF017CCFE3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1218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81927-AEB2-487D-AE01-8AF017CCFE3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9501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81927-AEB2-487D-AE01-8AF017CCFE35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0874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81927-AEB2-487D-AE01-8AF017CCFE35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385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81927-AEB2-487D-AE01-8AF017CCFE35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9508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81927-AEB2-487D-AE01-8AF017CCFE35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7332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81927-AEB2-487D-AE01-8AF017CCFE35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4494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81927-AEB2-487D-AE01-8AF017CCFE35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1401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81927-AEB2-487D-AE01-8AF017CCFE35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5148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81927-AEB2-487D-AE01-8AF017CCFE35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200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81927-AEB2-487D-AE01-8AF017CCFE3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7508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81927-AEB2-487D-AE01-8AF017CCFE35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3733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81927-AEB2-487D-AE01-8AF017CCFE35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7978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GB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D86011-4164-4E00-A601-9AA21F7476C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8812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81927-AEB2-487D-AE01-8AF017CCFE35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766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81927-AEB2-487D-AE01-8AF017CCFE3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410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DE4E62-626B-46BE-8CE2-A7037D511F5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36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81927-AEB2-487D-AE01-8AF017CCFE3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300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81927-AEB2-487D-AE01-8AF017CCFE3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412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81927-AEB2-487D-AE01-8AF017CCFE3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140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baseline="0" dirty="0"/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81927-AEB2-487D-AE01-8AF017CCFE3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066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55CEAC5B-AFA0-4BFC-A55B-ABA1A8E08E24}"/>
              </a:ext>
            </a:extLst>
          </p:cNvPr>
          <p:cNvSpPr/>
          <p:nvPr userDrawn="1"/>
        </p:nvSpPr>
        <p:spPr>
          <a:xfrm>
            <a:off x="145253" y="156049"/>
            <a:ext cx="11917858" cy="5759531"/>
          </a:xfrm>
          <a:prstGeom prst="rect">
            <a:avLst/>
          </a:prstGeom>
          <a:solidFill>
            <a:srgbClr val="007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6A8E1B-D8DF-45DF-BAB9-272F0E646D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6743" y="2110189"/>
            <a:ext cx="8955626" cy="607603"/>
          </a:xfr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 dirty="0"/>
              <a:t>Welsh title</a:t>
            </a:r>
            <a:endParaRPr lang="en-GB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2E874F3-E832-4ACE-B304-0981CEDA5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6743" y="2980344"/>
            <a:ext cx="8955626" cy="607603"/>
          </a:xfr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 dirty="0"/>
              <a:t>English title</a:t>
            </a:r>
            <a:endParaRPr lang="en-GB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554E816-EC6D-427E-8AE6-BA13459E10DC}"/>
              </a:ext>
            </a:extLst>
          </p:cNvPr>
          <p:cNvGrpSpPr/>
          <p:nvPr userDrawn="1"/>
        </p:nvGrpSpPr>
        <p:grpSpPr>
          <a:xfrm>
            <a:off x="145253" y="6057552"/>
            <a:ext cx="11917858" cy="212826"/>
            <a:chOff x="145253" y="5408620"/>
            <a:chExt cx="11917858" cy="212826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FE47855-12AB-4C32-9CAB-D4E7350BDEF7}"/>
                </a:ext>
              </a:extLst>
            </p:cNvPr>
            <p:cNvSpPr/>
            <p:nvPr userDrawn="1"/>
          </p:nvSpPr>
          <p:spPr>
            <a:xfrm>
              <a:off x="3120015" y="5408620"/>
              <a:ext cx="2959626" cy="212825"/>
            </a:xfrm>
            <a:prstGeom prst="rect">
              <a:avLst/>
            </a:prstGeom>
            <a:solidFill>
              <a:srgbClr val="A811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E057D98-CEBF-4409-84C9-A0A6F6B28557}"/>
                </a:ext>
              </a:extLst>
            </p:cNvPr>
            <p:cNvSpPr/>
            <p:nvPr userDrawn="1"/>
          </p:nvSpPr>
          <p:spPr>
            <a:xfrm>
              <a:off x="6111750" y="5408621"/>
              <a:ext cx="2959626" cy="212825"/>
            </a:xfrm>
            <a:prstGeom prst="rect">
              <a:avLst/>
            </a:prstGeom>
            <a:solidFill>
              <a:srgbClr val="11A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D4DD4F9-0CFF-4A66-B305-6AE4BEA7F456}"/>
                </a:ext>
              </a:extLst>
            </p:cNvPr>
            <p:cNvSpPr/>
            <p:nvPr userDrawn="1"/>
          </p:nvSpPr>
          <p:spPr>
            <a:xfrm>
              <a:off x="9103485" y="5408621"/>
              <a:ext cx="2959626" cy="212825"/>
            </a:xfrm>
            <a:prstGeom prst="rect">
              <a:avLst/>
            </a:prstGeom>
            <a:solidFill>
              <a:srgbClr val="65C2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E2988E7-47E5-45A4-91D8-7D79ACA58FB6}"/>
                </a:ext>
              </a:extLst>
            </p:cNvPr>
            <p:cNvSpPr/>
            <p:nvPr userDrawn="1"/>
          </p:nvSpPr>
          <p:spPr>
            <a:xfrm>
              <a:off x="145253" y="5411798"/>
              <a:ext cx="2942653" cy="209648"/>
            </a:xfrm>
            <a:prstGeom prst="rect">
              <a:avLst/>
            </a:prstGeom>
            <a:solidFill>
              <a:srgbClr val="295D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12B6924D-88A9-4517-AF0E-9A95D716DF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842" y="159488"/>
            <a:ext cx="2109269" cy="1947345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DB857F45-F52A-4CEC-8FB1-081841FFC49A}"/>
              </a:ext>
            </a:extLst>
          </p:cNvPr>
          <p:cNvSpPr txBox="1"/>
          <p:nvPr userDrawn="1"/>
        </p:nvSpPr>
        <p:spPr>
          <a:xfrm>
            <a:off x="69897" y="6332619"/>
            <a:ext cx="4638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534"/>
                </a:solidFill>
              </a:rPr>
              <a:t>www.cga.cymru | www.ewc.wales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0EAE25E-1AFF-4DDD-9A86-1BD2102B12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6743" y="4721193"/>
            <a:ext cx="8955626" cy="400224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 dirty="0"/>
              <a:t>Presenter 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8447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A3E7-F096-4E49-955C-63E9662989EA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66B7-6A1D-4249-B366-1C9C10273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759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A3E7-F096-4E49-955C-63E9662989EA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66B7-6A1D-4249-B366-1C9C10273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605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A3E7-F096-4E49-955C-63E9662989EA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66B7-6A1D-4249-B366-1C9C10273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268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1ECD6BFB-7FAC-4A2A-8578-CEF6C91F49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937" y="171568"/>
            <a:ext cx="897651" cy="93947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9AD67CA-2A9E-4235-B986-BB74FD92CAAA}"/>
              </a:ext>
            </a:extLst>
          </p:cNvPr>
          <p:cNvGrpSpPr/>
          <p:nvPr/>
        </p:nvGrpSpPr>
        <p:grpSpPr>
          <a:xfrm>
            <a:off x="137071" y="6570847"/>
            <a:ext cx="11917858" cy="212826"/>
            <a:chOff x="145253" y="5408620"/>
            <a:chExt cx="11917858" cy="21282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1448A7A-CCE1-4C68-8131-DA81348AFAF5}"/>
                </a:ext>
              </a:extLst>
            </p:cNvPr>
            <p:cNvSpPr/>
            <p:nvPr/>
          </p:nvSpPr>
          <p:spPr>
            <a:xfrm>
              <a:off x="3120015" y="5408620"/>
              <a:ext cx="2959626" cy="212825"/>
            </a:xfrm>
            <a:prstGeom prst="rect">
              <a:avLst/>
            </a:prstGeom>
            <a:solidFill>
              <a:srgbClr val="A811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0B56FFF-40A8-439D-926B-ECAC392F7FF0}"/>
                </a:ext>
              </a:extLst>
            </p:cNvPr>
            <p:cNvSpPr/>
            <p:nvPr/>
          </p:nvSpPr>
          <p:spPr>
            <a:xfrm>
              <a:off x="6111750" y="5408621"/>
              <a:ext cx="2959626" cy="212825"/>
            </a:xfrm>
            <a:prstGeom prst="rect">
              <a:avLst/>
            </a:prstGeom>
            <a:solidFill>
              <a:srgbClr val="11A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DD68B3-405A-454B-B010-16E9A835B57E}"/>
                </a:ext>
              </a:extLst>
            </p:cNvPr>
            <p:cNvSpPr/>
            <p:nvPr/>
          </p:nvSpPr>
          <p:spPr>
            <a:xfrm>
              <a:off x="9103485" y="5408621"/>
              <a:ext cx="2959626" cy="212825"/>
            </a:xfrm>
            <a:prstGeom prst="rect">
              <a:avLst/>
            </a:prstGeom>
            <a:solidFill>
              <a:srgbClr val="65C2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5629269-F317-442E-BFA7-7CE002DE44B9}"/>
                </a:ext>
              </a:extLst>
            </p:cNvPr>
            <p:cNvSpPr/>
            <p:nvPr/>
          </p:nvSpPr>
          <p:spPr>
            <a:xfrm>
              <a:off x="145253" y="5411798"/>
              <a:ext cx="2942653" cy="209648"/>
            </a:xfrm>
            <a:prstGeom prst="rect">
              <a:avLst/>
            </a:prstGeom>
            <a:solidFill>
              <a:srgbClr val="295D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56037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55CEAC5B-AFA0-4BFC-A55B-ABA1A8E08E24}"/>
              </a:ext>
            </a:extLst>
          </p:cNvPr>
          <p:cNvSpPr/>
          <p:nvPr/>
        </p:nvSpPr>
        <p:spPr>
          <a:xfrm>
            <a:off x="145253" y="156049"/>
            <a:ext cx="11917858" cy="5759531"/>
          </a:xfrm>
          <a:prstGeom prst="rect">
            <a:avLst/>
          </a:prstGeom>
          <a:solidFill>
            <a:srgbClr val="006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6A8E1B-D8DF-45DF-BAB9-272F0E646D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6743" y="2110189"/>
            <a:ext cx="8955626" cy="607603"/>
          </a:xfr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 dirty="0"/>
              <a:t>Welsh title</a:t>
            </a:r>
            <a:endParaRPr lang="en-GB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2E874F3-E832-4ACE-B304-0981CEDA5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6743" y="2980344"/>
            <a:ext cx="8955626" cy="607603"/>
          </a:xfr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 dirty="0"/>
              <a:t>English title</a:t>
            </a:r>
            <a:endParaRPr lang="en-GB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554E816-EC6D-427E-8AE6-BA13459E10DC}"/>
              </a:ext>
            </a:extLst>
          </p:cNvPr>
          <p:cNvGrpSpPr/>
          <p:nvPr/>
        </p:nvGrpSpPr>
        <p:grpSpPr>
          <a:xfrm>
            <a:off x="145253" y="6057552"/>
            <a:ext cx="11917858" cy="212826"/>
            <a:chOff x="145253" y="5408620"/>
            <a:chExt cx="11917858" cy="212826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FE47855-12AB-4C32-9CAB-D4E7350BDEF7}"/>
                </a:ext>
              </a:extLst>
            </p:cNvPr>
            <p:cNvSpPr/>
            <p:nvPr/>
          </p:nvSpPr>
          <p:spPr>
            <a:xfrm>
              <a:off x="3120015" y="5408620"/>
              <a:ext cx="2959626" cy="212825"/>
            </a:xfrm>
            <a:prstGeom prst="rect">
              <a:avLst/>
            </a:prstGeom>
            <a:solidFill>
              <a:srgbClr val="A811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E057D98-CEBF-4409-84C9-A0A6F6B28557}"/>
                </a:ext>
              </a:extLst>
            </p:cNvPr>
            <p:cNvSpPr/>
            <p:nvPr/>
          </p:nvSpPr>
          <p:spPr>
            <a:xfrm>
              <a:off x="6111750" y="5408621"/>
              <a:ext cx="2959626" cy="212825"/>
            </a:xfrm>
            <a:prstGeom prst="rect">
              <a:avLst/>
            </a:prstGeom>
            <a:solidFill>
              <a:srgbClr val="11A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D4DD4F9-0CFF-4A66-B305-6AE4BEA7F456}"/>
                </a:ext>
              </a:extLst>
            </p:cNvPr>
            <p:cNvSpPr/>
            <p:nvPr/>
          </p:nvSpPr>
          <p:spPr>
            <a:xfrm>
              <a:off x="9103485" y="5408621"/>
              <a:ext cx="2959626" cy="212825"/>
            </a:xfrm>
            <a:prstGeom prst="rect">
              <a:avLst/>
            </a:prstGeom>
            <a:solidFill>
              <a:srgbClr val="65C2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E2988E7-47E5-45A4-91D8-7D79ACA58FB6}"/>
                </a:ext>
              </a:extLst>
            </p:cNvPr>
            <p:cNvSpPr/>
            <p:nvPr/>
          </p:nvSpPr>
          <p:spPr>
            <a:xfrm>
              <a:off x="145253" y="5411798"/>
              <a:ext cx="2942653" cy="209648"/>
            </a:xfrm>
            <a:prstGeom prst="rect">
              <a:avLst/>
            </a:prstGeom>
            <a:solidFill>
              <a:srgbClr val="295D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12B6924D-88A9-4517-AF0E-9A95D716D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842" y="159488"/>
            <a:ext cx="2109269" cy="1947345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DB857F45-F52A-4CEC-8FB1-081841FFC49A}"/>
              </a:ext>
            </a:extLst>
          </p:cNvPr>
          <p:cNvSpPr txBox="1"/>
          <p:nvPr/>
        </p:nvSpPr>
        <p:spPr>
          <a:xfrm>
            <a:off x="69897" y="6332619"/>
            <a:ext cx="4638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534"/>
                </a:solidFill>
              </a:rPr>
              <a:t>www.cga.cymru | www.ewc.wales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0EAE25E-1AFF-4DDD-9A86-1BD2102B12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6743" y="4721193"/>
            <a:ext cx="8955626" cy="400224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 dirty="0"/>
              <a:t>Presenter 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8120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1ECD6BFB-7FAC-4A2A-8578-CEF6C91F49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937" y="171568"/>
            <a:ext cx="897651" cy="939477"/>
          </a:xfrm>
          <a:prstGeom prst="rect">
            <a:avLst/>
          </a:prstGeom>
        </p:spPr>
      </p:pic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D7EB7EBC-CB68-4A6F-89DE-558AC6F777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237" y="1580781"/>
            <a:ext cx="5297487" cy="438408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06534"/>
                </a:solidFill>
                <a:latin typeface="+mn-lt"/>
                <a:cs typeface="Poppins Medium" panose="00000600000000000000" pitchFamily="50" charset="0"/>
              </a:defRPr>
            </a:lvl1pPr>
            <a:lvl2pPr marL="4572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2pPr>
            <a:lvl3pPr marL="9144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3pPr>
            <a:lvl4pPr marL="13716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4pPr>
            <a:lvl5pPr marL="18288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5pPr>
          </a:lstStyle>
          <a:p>
            <a:pPr lvl="0"/>
            <a:r>
              <a:rPr lang="en-US" dirty="0"/>
              <a:t>Welsh content</a:t>
            </a:r>
            <a:endParaRPr lang="en-GB" dirty="0"/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B4E39F02-0C63-4CE7-A283-26E9E839F2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237" y="496390"/>
            <a:ext cx="5297487" cy="823892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rgbClr val="006534"/>
                </a:solidFill>
                <a:latin typeface="+mn-lt"/>
                <a:cs typeface="Poppins SemiBold" panose="00000700000000000000" pitchFamily="50" charset="0"/>
              </a:defRPr>
            </a:lvl1pPr>
            <a:lvl2pPr marL="4572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2pPr>
            <a:lvl3pPr marL="9144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3pPr>
            <a:lvl4pPr marL="13716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4pPr>
            <a:lvl5pPr marL="18288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5pPr>
          </a:lstStyle>
          <a:p>
            <a:pPr lvl="0"/>
            <a:r>
              <a:rPr lang="en-US" dirty="0"/>
              <a:t>Welsh heading</a:t>
            </a:r>
            <a:endParaRPr lang="en-GB" dirty="0"/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E1CDF28B-D908-40B0-9BFD-758E1410A1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64277" y="496390"/>
            <a:ext cx="5297486" cy="823892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rgbClr val="006534"/>
                </a:solidFill>
                <a:latin typeface="+mn-lt"/>
                <a:cs typeface="Poppins SemiBold" panose="00000700000000000000" pitchFamily="50" charset="0"/>
              </a:defRPr>
            </a:lvl1pPr>
            <a:lvl2pPr marL="4572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2pPr>
            <a:lvl3pPr marL="9144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3pPr>
            <a:lvl4pPr marL="13716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4pPr>
            <a:lvl5pPr marL="18288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5pPr>
          </a:lstStyle>
          <a:p>
            <a:pPr lvl="0"/>
            <a:r>
              <a:rPr lang="en-US" dirty="0"/>
              <a:t>English heading</a:t>
            </a:r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9AD67CA-2A9E-4235-B986-BB74FD92CAAA}"/>
              </a:ext>
            </a:extLst>
          </p:cNvPr>
          <p:cNvGrpSpPr/>
          <p:nvPr/>
        </p:nvGrpSpPr>
        <p:grpSpPr>
          <a:xfrm>
            <a:off x="137071" y="6570847"/>
            <a:ext cx="11917858" cy="212826"/>
            <a:chOff x="145253" y="5408620"/>
            <a:chExt cx="11917858" cy="21282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1448A7A-CCE1-4C68-8131-DA81348AFAF5}"/>
                </a:ext>
              </a:extLst>
            </p:cNvPr>
            <p:cNvSpPr/>
            <p:nvPr/>
          </p:nvSpPr>
          <p:spPr>
            <a:xfrm>
              <a:off x="3120015" y="5408620"/>
              <a:ext cx="2959626" cy="212825"/>
            </a:xfrm>
            <a:prstGeom prst="rect">
              <a:avLst/>
            </a:prstGeom>
            <a:solidFill>
              <a:srgbClr val="A811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0B56FFF-40A8-439D-926B-ECAC392F7FF0}"/>
                </a:ext>
              </a:extLst>
            </p:cNvPr>
            <p:cNvSpPr/>
            <p:nvPr/>
          </p:nvSpPr>
          <p:spPr>
            <a:xfrm>
              <a:off x="6111750" y="5408621"/>
              <a:ext cx="2959626" cy="212825"/>
            </a:xfrm>
            <a:prstGeom prst="rect">
              <a:avLst/>
            </a:prstGeom>
            <a:solidFill>
              <a:srgbClr val="11A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DD68B3-405A-454B-B010-16E9A835B57E}"/>
                </a:ext>
              </a:extLst>
            </p:cNvPr>
            <p:cNvSpPr/>
            <p:nvPr/>
          </p:nvSpPr>
          <p:spPr>
            <a:xfrm>
              <a:off x="9103485" y="5408621"/>
              <a:ext cx="2959626" cy="212825"/>
            </a:xfrm>
            <a:prstGeom prst="rect">
              <a:avLst/>
            </a:prstGeom>
            <a:solidFill>
              <a:srgbClr val="65C2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5629269-F317-442E-BFA7-7CE002DE44B9}"/>
                </a:ext>
              </a:extLst>
            </p:cNvPr>
            <p:cNvSpPr/>
            <p:nvPr/>
          </p:nvSpPr>
          <p:spPr>
            <a:xfrm>
              <a:off x="145253" y="5411798"/>
              <a:ext cx="2942653" cy="209648"/>
            </a:xfrm>
            <a:prstGeom prst="rect">
              <a:avLst/>
            </a:prstGeom>
            <a:solidFill>
              <a:srgbClr val="295D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1DBA70FA-85AE-4714-A412-A522551343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64277" y="1645104"/>
            <a:ext cx="5297487" cy="438408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06534"/>
                </a:solidFill>
                <a:latin typeface="+mn-lt"/>
                <a:cs typeface="Poppins Medium" panose="00000600000000000000" pitchFamily="50" charset="0"/>
              </a:defRPr>
            </a:lvl1pPr>
            <a:lvl2pPr marL="4572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2pPr>
            <a:lvl3pPr marL="9144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3pPr>
            <a:lvl4pPr marL="13716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4pPr>
            <a:lvl5pPr marL="18288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5pPr>
          </a:lstStyle>
          <a:p>
            <a:pPr lvl="0"/>
            <a:r>
              <a:rPr lang="en-US" dirty="0"/>
              <a:t>English content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9804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1ECD6BFB-7FAC-4A2A-8578-CEF6C91F49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937" y="171568"/>
            <a:ext cx="897651" cy="93947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9AD67CA-2A9E-4235-B986-BB74FD92CAAA}"/>
              </a:ext>
            </a:extLst>
          </p:cNvPr>
          <p:cNvGrpSpPr/>
          <p:nvPr/>
        </p:nvGrpSpPr>
        <p:grpSpPr>
          <a:xfrm>
            <a:off x="137071" y="6570847"/>
            <a:ext cx="11917858" cy="212826"/>
            <a:chOff x="145253" y="5408620"/>
            <a:chExt cx="11917858" cy="21282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1448A7A-CCE1-4C68-8131-DA81348AFAF5}"/>
                </a:ext>
              </a:extLst>
            </p:cNvPr>
            <p:cNvSpPr/>
            <p:nvPr/>
          </p:nvSpPr>
          <p:spPr>
            <a:xfrm>
              <a:off x="3120015" y="5408620"/>
              <a:ext cx="2959626" cy="212825"/>
            </a:xfrm>
            <a:prstGeom prst="rect">
              <a:avLst/>
            </a:prstGeom>
            <a:solidFill>
              <a:srgbClr val="A811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0B56FFF-40A8-439D-926B-ECAC392F7FF0}"/>
                </a:ext>
              </a:extLst>
            </p:cNvPr>
            <p:cNvSpPr/>
            <p:nvPr/>
          </p:nvSpPr>
          <p:spPr>
            <a:xfrm>
              <a:off x="6111750" y="5408621"/>
              <a:ext cx="2959626" cy="212825"/>
            </a:xfrm>
            <a:prstGeom prst="rect">
              <a:avLst/>
            </a:prstGeom>
            <a:solidFill>
              <a:srgbClr val="11A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DD68B3-405A-454B-B010-16E9A835B57E}"/>
                </a:ext>
              </a:extLst>
            </p:cNvPr>
            <p:cNvSpPr/>
            <p:nvPr/>
          </p:nvSpPr>
          <p:spPr>
            <a:xfrm>
              <a:off x="9103485" y="5408621"/>
              <a:ext cx="2959626" cy="212825"/>
            </a:xfrm>
            <a:prstGeom prst="rect">
              <a:avLst/>
            </a:prstGeom>
            <a:solidFill>
              <a:srgbClr val="65C2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5629269-F317-442E-BFA7-7CE002DE44B9}"/>
                </a:ext>
              </a:extLst>
            </p:cNvPr>
            <p:cNvSpPr/>
            <p:nvPr/>
          </p:nvSpPr>
          <p:spPr>
            <a:xfrm>
              <a:off x="145253" y="5411798"/>
              <a:ext cx="2942653" cy="209648"/>
            </a:xfrm>
            <a:prstGeom prst="rect">
              <a:avLst/>
            </a:prstGeom>
            <a:solidFill>
              <a:srgbClr val="295D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75968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- 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55CEAC5B-AFA0-4BFC-A55B-ABA1A8E08E24}"/>
              </a:ext>
            </a:extLst>
          </p:cNvPr>
          <p:cNvSpPr/>
          <p:nvPr/>
        </p:nvSpPr>
        <p:spPr>
          <a:xfrm>
            <a:off x="128889" y="159488"/>
            <a:ext cx="11934222" cy="5092996"/>
          </a:xfrm>
          <a:prstGeom prst="rect">
            <a:avLst/>
          </a:prstGeom>
          <a:solidFill>
            <a:srgbClr val="006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>
              <a:solidFill>
                <a:schemeClr val="bg1"/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554E816-EC6D-427E-8AE6-BA13459E10DC}"/>
              </a:ext>
            </a:extLst>
          </p:cNvPr>
          <p:cNvGrpSpPr/>
          <p:nvPr/>
        </p:nvGrpSpPr>
        <p:grpSpPr>
          <a:xfrm>
            <a:off x="145253" y="5408620"/>
            <a:ext cx="11917858" cy="212826"/>
            <a:chOff x="145253" y="5408620"/>
            <a:chExt cx="11917858" cy="212826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FE47855-12AB-4C32-9CAB-D4E7350BDEF7}"/>
                </a:ext>
              </a:extLst>
            </p:cNvPr>
            <p:cNvSpPr/>
            <p:nvPr/>
          </p:nvSpPr>
          <p:spPr>
            <a:xfrm>
              <a:off x="3120015" y="5408620"/>
              <a:ext cx="2959626" cy="212825"/>
            </a:xfrm>
            <a:prstGeom prst="rect">
              <a:avLst/>
            </a:prstGeom>
            <a:solidFill>
              <a:srgbClr val="A811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E057D98-CEBF-4409-84C9-A0A6F6B28557}"/>
                </a:ext>
              </a:extLst>
            </p:cNvPr>
            <p:cNvSpPr/>
            <p:nvPr/>
          </p:nvSpPr>
          <p:spPr>
            <a:xfrm>
              <a:off x="6111750" y="5408621"/>
              <a:ext cx="2959626" cy="212825"/>
            </a:xfrm>
            <a:prstGeom prst="rect">
              <a:avLst/>
            </a:prstGeom>
            <a:solidFill>
              <a:srgbClr val="11A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D4DD4F9-0CFF-4A66-B305-6AE4BEA7F456}"/>
                </a:ext>
              </a:extLst>
            </p:cNvPr>
            <p:cNvSpPr/>
            <p:nvPr/>
          </p:nvSpPr>
          <p:spPr>
            <a:xfrm>
              <a:off x="9103485" y="5408621"/>
              <a:ext cx="2959626" cy="212825"/>
            </a:xfrm>
            <a:prstGeom prst="rect">
              <a:avLst/>
            </a:prstGeom>
            <a:solidFill>
              <a:srgbClr val="65C2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E2988E7-47E5-45A4-91D8-7D79ACA58FB6}"/>
                </a:ext>
              </a:extLst>
            </p:cNvPr>
            <p:cNvSpPr/>
            <p:nvPr/>
          </p:nvSpPr>
          <p:spPr>
            <a:xfrm>
              <a:off x="145253" y="5411798"/>
              <a:ext cx="2942653" cy="209648"/>
            </a:xfrm>
            <a:prstGeom prst="rect">
              <a:avLst/>
            </a:prstGeom>
            <a:solidFill>
              <a:srgbClr val="295D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12B6924D-88A9-4517-AF0E-9A95D716D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842" y="159488"/>
            <a:ext cx="2109269" cy="1947345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DB857F45-F52A-4CEC-8FB1-081841FFC49A}"/>
              </a:ext>
            </a:extLst>
          </p:cNvPr>
          <p:cNvSpPr txBox="1"/>
          <p:nvPr/>
        </p:nvSpPr>
        <p:spPr>
          <a:xfrm>
            <a:off x="326743" y="5935096"/>
            <a:ext cx="4638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6534"/>
                </a:solidFill>
              </a:rPr>
              <a:t>www.cga.cymru</a:t>
            </a:r>
          </a:p>
          <a:p>
            <a:r>
              <a:rPr lang="en-GB" dirty="0">
                <a:solidFill>
                  <a:srgbClr val="006534"/>
                </a:solidFill>
              </a:rPr>
              <a:t>www.ewc.wales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B8A0D4AB-3F42-4DEF-94B0-3EFBA05B07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237" y="496390"/>
            <a:ext cx="5023155" cy="643435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+mn-lt"/>
                <a:cs typeface="Poppins SemiBold" panose="00000700000000000000" pitchFamily="50" charset="0"/>
              </a:defRPr>
            </a:lvl1pPr>
            <a:lvl2pPr marL="4572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2pPr>
            <a:lvl3pPr marL="9144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3pPr>
            <a:lvl4pPr marL="13716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4pPr>
            <a:lvl5pPr marL="18288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5pPr>
          </a:lstStyle>
          <a:p>
            <a:pPr lvl="0"/>
            <a:r>
              <a:rPr lang="en-US" dirty="0" err="1"/>
              <a:t>Cysylltwch</a:t>
            </a:r>
            <a:r>
              <a:rPr lang="en-US" dirty="0"/>
              <a:t> â </a:t>
            </a:r>
            <a:r>
              <a:rPr lang="en-US" dirty="0" err="1"/>
              <a:t>ni</a:t>
            </a:r>
            <a:endParaRPr lang="en-GB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B65D6060-AD11-4ABA-A57A-212C1F24AA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64277" y="496390"/>
            <a:ext cx="5023154" cy="643435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+mn-lt"/>
                <a:cs typeface="Poppins SemiBold" panose="00000700000000000000" pitchFamily="50" charset="0"/>
              </a:defRPr>
            </a:lvl1pPr>
            <a:lvl2pPr marL="4572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2pPr>
            <a:lvl3pPr marL="9144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3pPr>
            <a:lvl4pPr marL="13716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4pPr>
            <a:lvl5pPr marL="18288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5pPr>
          </a:lstStyle>
          <a:p>
            <a:pPr lvl="0"/>
            <a:r>
              <a:rPr lang="en-US" dirty="0"/>
              <a:t>Contact us</a:t>
            </a:r>
            <a:endParaRPr lang="en-GB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61D761EB-0A15-4517-A409-2CF45BA7A8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237" y="1278853"/>
            <a:ext cx="5023155" cy="438408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  <a:cs typeface="Poppins Medium" panose="00000600000000000000" pitchFamily="50" charset="0"/>
              </a:defRPr>
            </a:lvl1pPr>
            <a:lvl2pPr marL="4572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2pPr>
            <a:lvl3pPr marL="9144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3pPr>
            <a:lvl4pPr marL="13716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4pPr>
            <a:lvl5pPr marL="18288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5pPr>
          </a:lstStyle>
          <a:p>
            <a:pPr lvl="0"/>
            <a:r>
              <a:rPr lang="en-US" dirty="0"/>
              <a:t>Welsh content</a:t>
            </a:r>
            <a:endParaRPr lang="en-GB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6B24EEBE-CFD3-4094-BDB8-D40379E1B5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64277" y="1343176"/>
            <a:ext cx="5297487" cy="438408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  <a:cs typeface="Poppins Medium" panose="00000600000000000000" pitchFamily="50" charset="0"/>
              </a:defRPr>
            </a:lvl1pPr>
            <a:lvl2pPr marL="4572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2pPr>
            <a:lvl3pPr marL="9144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3pPr>
            <a:lvl4pPr marL="13716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4pPr>
            <a:lvl5pPr marL="18288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5pPr>
          </a:lstStyle>
          <a:p>
            <a:pPr lvl="0"/>
            <a:r>
              <a:rPr lang="en-US" dirty="0"/>
              <a:t>English content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F2B697-096D-4B9C-8431-C9EAC000E3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1" t="25588" b="26343"/>
          <a:stretch/>
        </p:blipFill>
        <p:spPr>
          <a:xfrm>
            <a:off x="9627079" y="5805373"/>
            <a:ext cx="2436032" cy="9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8328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A3E7-F096-4E49-955C-63E9662989EA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66B7-6A1D-4249-B366-1C9C10273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790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A3E7-F096-4E49-955C-63E9662989EA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66B7-6A1D-4249-B366-1C9C10273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999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1ECD6BFB-7FAC-4A2A-8578-CEF6C91F49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937" y="171568"/>
            <a:ext cx="897651" cy="939477"/>
          </a:xfrm>
          <a:prstGeom prst="rect">
            <a:avLst/>
          </a:prstGeom>
        </p:spPr>
      </p:pic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D7EB7EBC-CB68-4A6F-89DE-558AC6F777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237" y="1580781"/>
            <a:ext cx="5297487" cy="438408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17A37"/>
                </a:solidFill>
                <a:latin typeface="+mn-lt"/>
                <a:cs typeface="Poppins Medium" panose="00000600000000000000" pitchFamily="50" charset="0"/>
              </a:defRPr>
            </a:lvl1pPr>
            <a:lvl2pPr marL="4572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2pPr>
            <a:lvl3pPr marL="9144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3pPr>
            <a:lvl4pPr marL="13716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4pPr>
            <a:lvl5pPr marL="18288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5pPr>
          </a:lstStyle>
          <a:p>
            <a:pPr lvl="0"/>
            <a:r>
              <a:rPr lang="en-US" dirty="0"/>
              <a:t>Welsh content</a:t>
            </a:r>
            <a:endParaRPr lang="en-GB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60A6AC8-4D05-49E4-B911-3CD0F48E6C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64277" y="1580781"/>
            <a:ext cx="5297487" cy="438408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17A37"/>
                </a:solidFill>
                <a:latin typeface="+mn-lt"/>
                <a:cs typeface="Poppins Medium" panose="00000600000000000000" pitchFamily="50" charset="0"/>
              </a:defRPr>
            </a:lvl1pPr>
            <a:lvl2pPr marL="4572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2pPr>
            <a:lvl3pPr marL="9144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3pPr>
            <a:lvl4pPr marL="13716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4pPr>
            <a:lvl5pPr marL="18288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5pPr>
          </a:lstStyle>
          <a:p>
            <a:pPr lvl="0"/>
            <a:r>
              <a:rPr lang="en-US" dirty="0"/>
              <a:t>English title</a:t>
            </a:r>
            <a:endParaRPr lang="en-GB" dirty="0"/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B4E39F02-0C63-4CE7-A283-26E9E839F2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237" y="496390"/>
            <a:ext cx="5297487" cy="823892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rgbClr val="017A37"/>
                </a:solidFill>
                <a:latin typeface="+mn-lt"/>
                <a:cs typeface="Poppins SemiBold" panose="00000700000000000000" pitchFamily="50" charset="0"/>
              </a:defRPr>
            </a:lvl1pPr>
            <a:lvl2pPr marL="4572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2pPr>
            <a:lvl3pPr marL="9144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3pPr>
            <a:lvl4pPr marL="13716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4pPr>
            <a:lvl5pPr marL="18288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5pPr>
          </a:lstStyle>
          <a:p>
            <a:pPr lvl="0"/>
            <a:r>
              <a:rPr lang="en-US" dirty="0"/>
              <a:t>Welsh heading</a:t>
            </a:r>
            <a:endParaRPr lang="en-GB" dirty="0"/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E1CDF28B-D908-40B0-9BFD-758E1410A1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64277" y="496390"/>
            <a:ext cx="5297486" cy="823892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rgbClr val="017A37"/>
                </a:solidFill>
                <a:latin typeface="+mn-lt"/>
                <a:cs typeface="Poppins SemiBold" panose="00000700000000000000" pitchFamily="50" charset="0"/>
              </a:defRPr>
            </a:lvl1pPr>
            <a:lvl2pPr marL="4572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2pPr>
            <a:lvl3pPr marL="9144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3pPr>
            <a:lvl4pPr marL="13716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4pPr>
            <a:lvl5pPr marL="18288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5pPr>
          </a:lstStyle>
          <a:p>
            <a:pPr lvl="0"/>
            <a:r>
              <a:rPr lang="en-US" dirty="0"/>
              <a:t>English heading</a:t>
            </a:r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9AD67CA-2A9E-4235-B986-BB74FD92CAAA}"/>
              </a:ext>
            </a:extLst>
          </p:cNvPr>
          <p:cNvGrpSpPr/>
          <p:nvPr userDrawn="1"/>
        </p:nvGrpSpPr>
        <p:grpSpPr>
          <a:xfrm>
            <a:off x="137071" y="6570847"/>
            <a:ext cx="11917858" cy="212826"/>
            <a:chOff x="145253" y="5408620"/>
            <a:chExt cx="11917858" cy="21282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1448A7A-CCE1-4C68-8131-DA81348AFAF5}"/>
                </a:ext>
              </a:extLst>
            </p:cNvPr>
            <p:cNvSpPr/>
            <p:nvPr userDrawn="1"/>
          </p:nvSpPr>
          <p:spPr>
            <a:xfrm>
              <a:off x="3120015" y="5408620"/>
              <a:ext cx="2959626" cy="212825"/>
            </a:xfrm>
            <a:prstGeom prst="rect">
              <a:avLst/>
            </a:prstGeom>
            <a:solidFill>
              <a:srgbClr val="A811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0B56FFF-40A8-439D-926B-ECAC392F7FF0}"/>
                </a:ext>
              </a:extLst>
            </p:cNvPr>
            <p:cNvSpPr/>
            <p:nvPr userDrawn="1"/>
          </p:nvSpPr>
          <p:spPr>
            <a:xfrm>
              <a:off x="6111750" y="5408621"/>
              <a:ext cx="2959626" cy="212825"/>
            </a:xfrm>
            <a:prstGeom prst="rect">
              <a:avLst/>
            </a:prstGeom>
            <a:solidFill>
              <a:srgbClr val="11A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DD68B3-405A-454B-B010-16E9A835B57E}"/>
                </a:ext>
              </a:extLst>
            </p:cNvPr>
            <p:cNvSpPr/>
            <p:nvPr userDrawn="1"/>
          </p:nvSpPr>
          <p:spPr>
            <a:xfrm>
              <a:off x="9103485" y="5408621"/>
              <a:ext cx="2959626" cy="212825"/>
            </a:xfrm>
            <a:prstGeom prst="rect">
              <a:avLst/>
            </a:prstGeom>
            <a:solidFill>
              <a:srgbClr val="65C2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5629269-F317-442E-BFA7-7CE002DE44B9}"/>
                </a:ext>
              </a:extLst>
            </p:cNvPr>
            <p:cNvSpPr/>
            <p:nvPr userDrawn="1"/>
          </p:nvSpPr>
          <p:spPr>
            <a:xfrm>
              <a:off x="145253" y="5411798"/>
              <a:ext cx="2942653" cy="209648"/>
            </a:xfrm>
            <a:prstGeom prst="rect">
              <a:avLst/>
            </a:prstGeom>
            <a:solidFill>
              <a:srgbClr val="295D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384400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A3E7-F096-4E49-955C-63E9662989EA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66B7-6A1D-4249-B366-1C9C10273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623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A3E7-F096-4E49-955C-63E9662989EA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66B7-6A1D-4249-B366-1C9C10273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510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A3E7-F096-4E49-955C-63E9662989EA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66B7-6A1D-4249-B366-1C9C10273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8819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A3E7-F096-4E49-955C-63E9662989EA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66B7-6A1D-4249-B366-1C9C10273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9178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A3E7-F096-4E49-955C-63E9662989EA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66B7-6A1D-4249-B366-1C9C10273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6832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A3E7-F096-4E49-955C-63E9662989EA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66B7-6A1D-4249-B366-1C9C10273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5569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A3E7-F096-4E49-955C-63E9662989EA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66B7-6A1D-4249-B366-1C9C10273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0776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55CEAC5B-AFA0-4BFC-A55B-ABA1A8E08E24}"/>
              </a:ext>
            </a:extLst>
          </p:cNvPr>
          <p:cNvSpPr/>
          <p:nvPr/>
        </p:nvSpPr>
        <p:spPr>
          <a:xfrm>
            <a:off x="145253" y="156049"/>
            <a:ext cx="11917858" cy="5759531"/>
          </a:xfrm>
          <a:prstGeom prst="rect">
            <a:avLst/>
          </a:prstGeom>
          <a:solidFill>
            <a:srgbClr val="007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6A8E1B-D8DF-45DF-BAB9-272F0E646D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6743" y="2110189"/>
            <a:ext cx="8955626" cy="607603"/>
          </a:xfr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 dirty="0"/>
              <a:t>Welsh title</a:t>
            </a:r>
            <a:endParaRPr lang="en-GB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2E874F3-E832-4ACE-B304-0981CEDA5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6743" y="2980344"/>
            <a:ext cx="8955626" cy="607603"/>
          </a:xfr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 dirty="0"/>
              <a:t>English title</a:t>
            </a:r>
            <a:endParaRPr lang="en-GB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554E816-EC6D-427E-8AE6-BA13459E10DC}"/>
              </a:ext>
            </a:extLst>
          </p:cNvPr>
          <p:cNvGrpSpPr/>
          <p:nvPr/>
        </p:nvGrpSpPr>
        <p:grpSpPr>
          <a:xfrm>
            <a:off x="145253" y="6057552"/>
            <a:ext cx="11917858" cy="212826"/>
            <a:chOff x="145253" y="5408620"/>
            <a:chExt cx="11917858" cy="212826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FE47855-12AB-4C32-9CAB-D4E7350BDEF7}"/>
                </a:ext>
              </a:extLst>
            </p:cNvPr>
            <p:cNvSpPr/>
            <p:nvPr/>
          </p:nvSpPr>
          <p:spPr>
            <a:xfrm>
              <a:off x="3120015" y="5408620"/>
              <a:ext cx="2959626" cy="212825"/>
            </a:xfrm>
            <a:prstGeom prst="rect">
              <a:avLst/>
            </a:prstGeom>
            <a:solidFill>
              <a:srgbClr val="A811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E057D98-CEBF-4409-84C9-A0A6F6B28557}"/>
                </a:ext>
              </a:extLst>
            </p:cNvPr>
            <p:cNvSpPr/>
            <p:nvPr/>
          </p:nvSpPr>
          <p:spPr>
            <a:xfrm>
              <a:off x="6111750" y="5408621"/>
              <a:ext cx="2959626" cy="212825"/>
            </a:xfrm>
            <a:prstGeom prst="rect">
              <a:avLst/>
            </a:prstGeom>
            <a:solidFill>
              <a:srgbClr val="11A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D4DD4F9-0CFF-4A66-B305-6AE4BEA7F456}"/>
                </a:ext>
              </a:extLst>
            </p:cNvPr>
            <p:cNvSpPr/>
            <p:nvPr/>
          </p:nvSpPr>
          <p:spPr>
            <a:xfrm>
              <a:off x="9103485" y="5408621"/>
              <a:ext cx="2959626" cy="212825"/>
            </a:xfrm>
            <a:prstGeom prst="rect">
              <a:avLst/>
            </a:prstGeom>
            <a:solidFill>
              <a:srgbClr val="65C2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E2988E7-47E5-45A4-91D8-7D79ACA58FB6}"/>
                </a:ext>
              </a:extLst>
            </p:cNvPr>
            <p:cNvSpPr/>
            <p:nvPr/>
          </p:nvSpPr>
          <p:spPr>
            <a:xfrm>
              <a:off x="145253" y="5411798"/>
              <a:ext cx="2942653" cy="209648"/>
            </a:xfrm>
            <a:prstGeom prst="rect">
              <a:avLst/>
            </a:prstGeom>
            <a:solidFill>
              <a:srgbClr val="295D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12B6924D-88A9-4517-AF0E-9A95D716D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842" y="159488"/>
            <a:ext cx="2109269" cy="1947345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DB857F45-F52A-4CEC-8FB1-081841FFC49A}"/>
              </a:ext>
            </a:extLst>
          </p:cNvPr>
          <p:cNvSpPr txBox="1"/>
          <p:nvPr/>
        </p:nvSpPr>
        <p:spPr>
          <a:xfrm>
            <a:off x="69897" y="6332619"/>
            <a:ext cx="4638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534"/>
                </a:solidFill>
              </a:rPr>
              <a:t>www.cga.cymru | www.ewc.wales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0EAE25E-1AFF-4DDD-9A86-1BD2102B12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6743" y="4721193"/>
            <a:ext cx="8955626" cy="400224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 dirty="0"/>
              <a:t>Presenter 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57434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1ECD6BFB-7FAC-4A2A-8578-CEF6C91F49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937" y="171568"/>
            <a:ext cx="897651" cy="939477"/>
          </a:xfrm>
          <a:prstGeom prst="rect">
            <a:avLst/>
          </a:prstGeom>
        </p:spPr>
      </p:pic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D7EB7EBC-CB68-4A6F-89DE-558AC6F777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237" y="1580781"/>
            <a:ext cx="5297487" cy="438408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17A37"/>
                </a:solidFill>
                <a:latin typeface="+mn-lt"/>
                <a:cs typeface="Poppins Medium" panose="00000600000000000000" pitchFamily="50" charset="0"/>
              </a:defRPr>
            </a:lvl1pPr>
            <a:lvl2pPr marL="4572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2pPr>
            <a:lvl3pPr marL="9144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3pPr>
            <a:lvl4pPr marL="13716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4pPr>
            <a:lvl5pPr marL="18288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5pPr>
          </a:lstStyle>
          <a:p>
            <a:pPr lvl="0"/>
            <a:r>
              <a:rPr lang="en-US" dirty="0"/>
              <a:t>Welsh content</a:t>
            </a:r>
            <a:endParaRPr lang="en-GB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60A6AC8-4D05-49E4-B911-3CD0F48E6C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64277" y="1580781"/>
            <a:ext cx="5297487" cy="438408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17A37"/>
                </a:solidFill>
                <a:latin typeface="+mn-lt"/>
                <a:cs typeface="Poppins Medium" panose="00000600000000000000" pitchFamily="50" charset="0"/>
              </a:defRPr>
            </a:lvl1pPr>
            <a:lvl2pPr marL="4572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2pPr>
            <a:lvl3pPr marL="9144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3pPr>
            <a:lvl4pPr marL="13716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4pPr>
            <a:lvl5pPr marL="18288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5pPr>
          </a:lstStyle>
          <a:p>
            <a:pPr lvl="0"/>
            <a:r>
              <a:rPr lang="en-US" dirty="0"/>
              <a:t>English title</a:t>
            </a:r>
            <a:endParaRPr lang="en-GB" dirty="0"/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B4E39F02-0C63-4CE7-A283-26E9E839F2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237" y="496390"/>
            <a:ext cx="5297487" cy="823892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rgbClr val="017A37"/>
                </a:solidFill>
                <a:latin typeface="+mn-lt"/>
                <a:cs typeface="Poppins SemiBold" panose="00000700000000000000" pitchFamily="50" charset="0"/>
              </a:defRPr>
            </a:lvl1pPr>
            <a:lvl2pPr marL="4572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2pPr>
            <a:lvl3pPr marL="9144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3pPr>
            <a:lvl4pPr marL="13716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4pPr>
            <a:lvl5pPr marL="18288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5pPr>
          </a:lstStyle>
          <a:p>
            <a:pPr lvl="0"/>
            <a:r>
              <a:rPr lang="en-US" dirty="0"/>
              <a:t>Welsh heading</a:t>
            </a:r>
            <a:endParaRPr lang="en-GB" dirty="0"/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E1CDF28B-D908-40B0-9BFD-758E1410A1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64277" y="496390"/>
            <a:ext cx="5297486" cy="823892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rgbClr val="017A37"/>
                </a:solidFill>
                <a:latin typeface="+mn-lt"/>
                <a:cs typeface="Poppins SemiBold" panose="00000700000000000000" pitchFamily="50" charset="0"/>
              </a:defRPr>
            </a:lvl1pPr>
            <a:lvl2pPr marL="4572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2pPr>
            <a:lvl3pPr marL="9144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3pPr>
            <a:lvl4pPr marL="13716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4pPr>
            <a:lvl5pPr marL="18288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5pPr>
          </a:lstStyle>
          <a:p>
            <a:pPr lvl="0"/>
            <a:r>
              <a:rPr lang="en-US" dirty="0"/>
              <a:t>English heading</a:t>
            </a:r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9AD67CA-2A9E-4235-B986-BB74FD92CAAA}"/>
              </a:ext>
            </a:extLst>
          </p:cNvPr>
          <p:cNvGrpSpPr/>
          <p:nvPr/>
        </p:nvGrpSpPr>
        <p:grpSpPr>
          <a:xfrm>
            <a:off x="137071" y="6570847"/>
            <a:ext cx="11917858" cy="212826"/>
            <a:chOff x="145253" y="5408620"/>
            <a:chExt cx="11917858" cy="21282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1448A7A-CCE1-4C68-8131-DA81348AFAF5}"/>
                </a:ext>
              </a:extLst>
            </p:cNvPr>
            <p:cNvSpPr/>
            <p:nvPr/>
          </p:nvSpPr>
          <p:spPr>
            <a:xfrm>
              <a:off x="3120015" y="5408620"/>
              <a:ext cx="2959626" cy="212825"/>
            </a:xfrm>
            <a:prstGeom prst="rect">
              <a:avLst/>
            </a:prstGeom>
            <a:solidFill>
              <a:srgbClr val="A811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0B56FFF-40A8-439D-926B-ECAC392F7FF0}"/>
                </a:ext>
              </a:extLst>
            </p:cNvPr>
            <p:cNvSpPr/>
            <p:nvPr/>
          </p:nvSpPr>
          <p:spPr>
            <a:xfrm>
              <a:off x="6111750" y="5408621"/>
              <a:ext cx="2959626" cy="212825"/>
            </a:xfrm>
            <a:prstGeom prst="rect">
              <a:avLst/>
            </a:prstGeom>
            <a:solidFill>
              <a:srgbClr val="11A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DD68B3-405A-454B-B010-16E9A835B57E}"/>
                </a:ext>
              </a:extLst>
            </p:cNvPr>
            <p:cNvSpPr/>
            <p:nvPr/>
          </p:nvSpPr>
          <p:spPr>
            <a:xfrm>
              <a:off x="9103485" y="5408621"/>
              <a:ext cx="2959626" cy="212825"/>
            </a:xfrm>
            <a:prstGeom prst="rect">
              <a:avLst/>
            </a:prstGeom>
            <a:solidFill>
              <a:srgbClr val="65C2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5629269-F317-442E-BFA7-7CE002DE44B9}"/>
                </a:ext>
              </a:extLst>
            </p:cNvPr>
            <p:cNvSpPr/>
            <p:nvPr/>
          </p:nvSpPr>
          <p:spPr>
            <a:xfrm>
              <a:off x="145253" y="5411798"/>
              <a:ext cx="2942653" cy="209648"/>
            </a:xfrm>
            <a:prstGeom prst="rect">
              <a:avLst/>
            </a:prstGeom>
            <a:solidFill>
              <a:srgbClr val="295D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280944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1ECD6BFB-7FAC-4A2A-8578-CEF6C91F49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937" y="171568"/>
            <a:ext cx="897651" cy="93947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9AD67CA-2A9E-4235-B986-BB74FD92CAAA}"/>
              </a:ext>
            </a:extLst>
          </p:cNvPr>
          <p:cNvGrpSpPr/>
          <p:nvPr/>
        </p:nvGrpSpPr>
        <p:grpSpPr>
          <a:xfrm>
            <a:off x="137071" y="6570847"/>
            <a:ext cx="11917858" cy="212826"/>
            <a:chOff x="145253" y="5408620"/>
            <a:chExt cx="11917858" cy="21282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1448A7A-CCE1-4C68-8131-DA81348AFAF5}"/>
                </a:ext>
              </a:extLst>
            </p:cNvPr>
            <p:cNvSpPr/>
            <p:nvPr/>
          </p:nvSpPr>
          <p:spPr>
            <a:xfrm>
              <a:off x="3120015" y="5408620"/>
              <a:ext cx="2959626" cy="212825"/>
            </a:xfrm>
            <a:prstGeom prst="rect">
              <a:avLst/>
            </a:prstGeom>
            <a:solidFill>
              <a:srgbClr val="A811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0B56FFF-40A8-439D-926B-ECAC392F7FF0}"/>
                </a:ext>
              </a:extLst>
            </p:cNvPr>
            <p:cNvSpPr/>
            <p:nvPr/>
          </p:nvSpPr>
          <p:spPr>
            <a:xfrm>
              <a:off x="6111750" y="5408621"/>
              <a:ext cx="2959626" cy="212825"/>
            </a:xfrm>
            <a:prstGeom prst="rect">
              <a:avLst/>
            </a:prstGeom>
            <a:solidFill>
              <a:srgbClr val="11A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DD68B3-405A-454B-B010-16E9A835B57E}"/>
                </a:ext>
              </a:extLst>
            </p:cNvPr>
            <p:cNvSpPr/>
            <p:nvPr/>
          </p:nvSpPr>
          <p:spPr>
            <a:xfrm>
              <a:off x="9103485" y="5408621"/>
              <a:ext cx="2959626" cy="212825"/>
            </a:xfrm>
            <a:prstGeom prst="rect">
              <a:avLst/>
            </a:prstGeom>
            <a:solidFill>
              <a:srgbClr val="65C2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5629269-F317-442E-BFA7-7CE002DE44B9}"/>
                </a:ext>
              </a:extLst>
            </p:cNvPr>
            <p:cNvSpPr/>
            <p:nvPr/>
          </p:nvSpPr>
          <p:spPr>
            <a:xfrm>
              <a:off x="145253" y="5411798"/>
              <a:ext cx="2942653" cy="209648"/>
            </a:xfrm>
            <a:prstGeom prst="rect">
              <a:avLst/>
            </a:prstGeom>
            <a:solidFill>
              <a:srgbClr val="295D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08348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- 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55CEAC5B-AFA0-4BFC-A55B-ABA1A8E08E24}"/>
              </a:ext>
            </a:extLst>
          </p:cNvPr>
          <p:cNvSpPr/>
          <p:nvPr userDrawn="1"/>
        </p:nvSpPr>
        <p:spPr>
          <a:xfrm>
            <a:off x="128889" y="159488"/>
            <a:ext cx="11934222" cy="5092996"/>
          </a:xfrm>
          <a:prstGeom prst="rect">
            <a:avLst/>
          </a:prstGeom>
          <a:solidFill>
            <a:srgbClr val="007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554E816-EC6D-427E-8AE6-BA13459E10DC}"/>
              </a:ext>
            </a:extLst>
          </p:cNvPr>
          <p:cNvGrpSpPr/>
          <p:nvPr userDrawn="1"/>
        </p:nvGrpSpPr>
        <p:grpSpPr>
          <a:xfrm>
            <a:off x="145253" y="5408620"/>
            <a:ext cx="11917858" cy="212826"/>
            <a:chOff x="145253" y="5408620"/>
            <a:chExt cx="11917858" cy="212826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FE47855-12AB-4C32-9CAB-D4E7350BDEF7}"/>
                </a:ext>
              </a:extLst>
            </p:cNvPr>
            <p:cNvSpPr/>
            <p:nvPr userDrawn="1"/>
          </p:nvSpPr>
          <p:spPr>
            <a:xfrm>
              <a:off x="3120015" y="5408620"/>
              <a:ext cx="2959626" cy="212825"/>
            </a:xfrm>
            <a:prstGeom prst="rect">
              <a:avLst/>
            </a:prstGeom>
            <a:solidFill>
              <a:srgbClr val="A811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E057D98-CEBF-4409-84C9-A0A6F6B28557}"/>
                </a:ext>
              </a:extLst>
            </p:cNvPr>
            <p:cNvSpPr/>
            <p:nvPr userDrawn="1"/>
          </p:nvSpPr>
          <p:spPr>
            <a:xfrm>
              <a:off x="6111750" y="5408621"/>
              <a:ext cx="2959626" cy="212825"/>
            </a:xfrm>
            <a:prstGeom prst="rect">
              <a:avLst/>
            </a:prstGeom>
            <a:solidFill>
              <a:srgbClr val="11A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D4DD4F9-0CFF-4A66-B305-6AE4BEA7F456}"/>
                </a:ext>
              </a:extLst>
            </p:cNvPr>
            <p:cNvSpPr/>
            <p:nvPr userDrawn="1"/>
          </p:nvSpPr>
          <p:spPr>
            <a:xfrm>
              <a:off x="9103485" y="5408621"/>
              <a:ext cx="2959626" cy="212825"/>
            </a:xfrm>
            <a:prstGeom prst="rect">
              <a:avLst/>
            </a:prstGeom>
            <a:solidFill>
              <a:srgbClr val="65C2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E2988E7-47E5-45A4-91D8-7D79ACA58FB6}"/>
                </a:ext>
              </a:extLst>
            </p:cNvPr>
            <p:cNvSpPr/>
            <p:nvPr userDrawn="1"/>
          </p:nvSpPr>
          <p:spPr>
            <a:xfrm>
              <a:off x="145253" y="5411798"/>
              <a:ext cx="2942653" cy="209648"/>
            </a:xfrm>
            <a:prstGeom prst="rect">
              <a:avLst/>
            </a:prstGeom>
            <a:solidFill>
              <a:srgbClr val="295D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12B6924D-88A9-4517-AF0E-9A95D716DF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842" y="159488"/>
            <a:ext cx="2109269" cy="1947345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DB857F45-F52A-4CEC-8FB1-081841FFC49A}"/>
              </a:ext>
            </a:extLst>
          </p:cNvPr>
          <p:cNvSpPr txBox="1"/>
          <p:nvPr userDrawn="1"/>
        </p:nvSpPr>
        <p:spPr>
          <a:xfrm>
            <a:off x="326743" y="5935096"/>
            <a:ext cx="4638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534"/>
                </a:solidFill>
              </a:rPr>
              <a:t>www.cga.cymru</a:t>
            </a:r>
          </a:p>
          <a:p>
            <a:r>
              <a:rPr lang="en-GB" dirty="0">
                <a:solidFill>
                  <a:srgbClr val="007534"/>
                </a:solidFill>
              </a:rPr>
              <a:t>www.ewc.wales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6A5EF4-F148-4286-9B63-5617D5129A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652" y="4363678"/>
            <a:ext cx="4434348" cy="2494321"/>
          </a:xfrm>
          <a:prstGeom prst="rect">
            <a:avLst/>
          </a:prstGeom>
        </p:spPr>
      </p:pic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4D41872-6259-4893-A48C-1E03E1AF9D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237" y="1295961"/>
            <a:ext cx="5023155" cy="3708658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  <a:cs typeface="Poppins Medium" panose="00000600000000000000" pitchFamily="50" charset="0"/>
              </a:defRPr>
            </a:lvl1pPr>
            <a:lvl2pPr marL="4572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2pPr>
            <a:lvl3pPr marL="9144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3pPr>
            <a:lvl4pPr marL="13716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4pPr>
            <a:lvl5pPr marL="18288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5pPr>
          </a:lstStyle>
          <a:p>
            <a:pPr lvl="0"/>
            <a:r>
              <a:rPr lang="en-US" dirty="0"/>
              <a:t>Welsh contact us content</a:t>
            </a:r>
            <a:endParaRPr lang="en-GB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D86A0E99-16F0-4367-AF44-B6639AE37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64277" y="1295961"/>
            <a:ext cx="5023155" cy="3708658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  <a:cs typeface="Poppins Medium" panose="00000600000000000000" pitchFamily="50" charset="0"/>
              </a:defRPr>
            </a:lvl1pPr>
            <a:lvl2pPr marL="4572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2pPr>
            <a:lvl3pPr marL="9144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3pPr>
            <a:lvl4pPr marL="13716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4pPr>
            <a:lvl5pPr marL="18288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5pPr>
          </a:lstStyle>
          <a:p>
            <a:pPr lvl="0"/>
            <a:r>
              <a:rPr lang="en-US" dirty="0"/>
              <a:t>English contact us content</a:t>
            </a:r>
            <a:endParaRPr lang="en-GB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B8A0D4AB-3F42-4DEF-94B0-3EFBA05B07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237" y="496390"/>
            <a:ext cx="5023155" cy="643435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+mn-lt"/>
                <a:cs typeface="Poppins SemiBold" panose="00000700000000000000" pitchFamily="50" charset="0"/>
              </a:defRPr>
            </a:lvl1pPr>
            <a:lvl2pPr marL="4572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2pPr>
            <a:lvl3pPr marL="9144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3pPr>
            <a:lvl4pPr marL="13716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4pPr>
            <a:lvl5pPr marL="18288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5pPr>
          </a:lstStyle>
          <a:p>
            <a:pPr lvl="0"/>
            <a:r>
              <a:rPr lang="en-US" dirty="0" err="1"/>
              <a:t>Cysylltwch</a:t>
            </a:r>
            <a:r>
              <a:rPr lang="en-US" dirty="0"/>
              <a:t> â </a:t>
            </a:r>
            <a:r>
              <a:rPr lang="en-US" dirty="0" err="1"/>
              <a:t>ni</a:t>
            </a:r>
            <a:endParaRPr lang="en-GB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B65D6060-AD11-4ABA-A57A-212C1F24AA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64277" y="496390"/>
            <a:ext cx="5023154" cy="643435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+mn-lt"/>
                <a:cs typeface="Poppins SemiBold" panose="00000700000000000000" pitchFamily="50" charset="0"/>
              </a:defRPr>
            </a:lvl1pPr>
            <a:lvl2pPr marL="4572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2pPr>
            <a:lvl3pPr marL="9144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3pPr>
            <a:lvl4pPr marL="13716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4pPr>
            <a:lvl5pPr marL="18288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5pPr>
          </a:lstStyle>
          <a:p>
            <a:pPr lvl="0"/>
            <a:r>
              <a:rPr lang="en-US" dirty="0"/>
              <a:t>Contact 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10767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 - 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55CEAC5B-AFA0-4BFC-A55B-ABA1A8E08E24}"/>
              </a:ext>
            </a:extLst>
          </p:cNvPr>
          <p:cNvSpPr/>
          <p:nvPr/>
        </p:nvSpPr>
        <p:spPr>
          <a:xfrm>
            <a:off x="128889" y="159488"/>
            <a:ext cx="11934222" cy="5092996"/>
          </a:xfrm>
          <a:prstGeom prst="rect">
            <a:avLst/>
          </a:prstGeom>
          <a:solidFill>
            <a:srgbClr val="007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554E816-EC6D-427E-8AE6-BA13459E10DC}"/>
              </a:ext>
            </a:extLst>
          </p:cNvPr>
          <p:cNvGrpSpPr/>
          <p:nvPr/>
        </p:nvGrpSpPr>
        <p:grpSpPr>
          <a:xfrm>
            <a:off x="145253" y="5408620"/>
            <a:ext cx="11917858" cy="212826"/>
            <a:chOff x="145253" y="5408620"/>
            <a:chExt cx="11917858" cy="212826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FE47855-12AB-4C32-9CAB-D4E7350BDEF7}"/>
                </a:ext>
              </a:extLst>
            </p:cNvPr>
            <p:cNvSpPr/>
            <p:nvPr/>
          </p:nvSpPr>
          <p:spPr>
            <a:xfrm>
              <a:off x="3120015" y="5408620"/>
              <a:ext cx="2959626" cy="212825"/>
            </a:xfrm>
            <a:prstGeom prst="rect">
              <a:avLst/>
            </a:prstGeom>
            <a:solidFill>
              <a:srgbClr val="A811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E057D98-CEBF-4409-84C9-A0A6F6B28557}"/>
                </a:ext>
              </a:extLst>
            </p:cNvPr>
            <p:cNvSpPr/>
            <p:nvPr/>
          </p:nvSpPr>
          <p:spPr>
            <a:xfrm>
              <a:off x="6111750" y="5408621"/>
              <a:ext cx="2959626" cy="212825"/>
            </a:xfrm>
            <a:prstGeom prst="rect">
              <a:avLst/>
            </a:prstGeom>
            <a:solidFill>
              <a:srgbClr val="11A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D4DD4F9-0CFF-4A66-B305-6AE4BEA7F456}"/>
                </a:ext>
              </a:extLst>
            </p:cNvPr>
            <p:cNvSpPr/>
            <p:nvPr/>
          </p:nvSpPr>
          <p:spPr>
            <a:xfrm>
              <a:off x="9103485" y="5408621"/>
              <a:ext cx="2959626" cy="212825"/>
            </a:xfrm>
            <a:prstGeom prst="rect">
              <a:avLst/>
            </a:prstGeom>
            <a:solidFill>
              <a:srgbClr val="65C2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E2988E7-47E5-45A4-91D8-7D79ACA58FB6}"/>
                </a:ext>
              </a:extLst>
            </p:cNvPr>
            <p:cNvSpPr/>
            <p:nvPr/>
          </p:nvSpPr>
          <p:spPr>
            <a:xfrm>
              <a:off x="145253" y="5411798"/>
              <a:ext cx="2942653" cy="209648"/>
            </a:xfrm>
            <a:prstGeom prst="rect">
              <a:avLst/>
            </a:prstGeom>
            <a:solidFill>
              <a:srgbClr val="295D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12B6924D-88A9-4517-AF0E-9A95D716D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842" y="159488"/>
            <a:ext cx="2109269" cy="1947345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DB857F45-F52A-4CEC-8FB1-081841FFC49A}"/>
              </a:ext>
            </a:extLst>
          </p:cNvPr>
          <p:cNvSpPr txBox="1"/>
          <p:nvPr/>
        </p:nvSpPr>
        <p:spPr>
          <a:xfrm>
            <a:off x="326743" y="5935096"/>
            <a:ext cx="4638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534"/>
                </a:solidFill>
              </a:rPr>
              <a:t>www.cga.cymru</a:t>
            </a:r>
          </a:p>
          <a:p>
            <a:r>
              <a:rPr lang="en-GB" dirty="0">
                <a:solidFill>
                  <a:srgbClr val="007534"/>
                </a:solidFill>
              </a:rPr>
              <a:t>www.ewc.wales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6A5EF4-F148-4286-9B63-5617D5129A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652" y="4363678"/>
            <a:ext cx="4434348" cy="2494321"/>
          </a:xfrm>
          <a:prstGeom prst="rect">
            <a:avLst/>
          </a:prstGeom>
        </p:spPr>
      </p:pic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4D41872-6259-4893-A48C-1E03E1AF9D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237" y="1295961"/>
            <a:ext cx="5023155" cy="3708658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  <a:cs typeface="Poppins Medium" panose="00000600000000000000" pitchFamily="50" charset="0"/>
              </a:defRPr>
            </a:lvl1pPr>
            <a:lvl2pPr marL="4572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2pPr>
            <a:lvl3pPr marL="9144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3pPr>
            <a:lvl4pPr marL="13716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4pPr>
            <a:lvl5pPr marL="18288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5pPr>
          </a:lstStyle>
          <a:p>
            <a:pPr lvl="0"/>
            <a:r>
              <a:rPr lang="en-US" dirty="0"/>
              <a:t>Welsh contact us content</a:t>
            </a:r>
            <a:endParaRPr lang="en-GB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D86A0E99-16F0-4367-AF44-B6639AE37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64277" y="1295961"/>
            <a:ext cx="5023155" cy="3708658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  <a:cs typeface="Poppins Medium" panose="00000600000000000000" pitchFamily="50" charset="0"/>
              </a:defRPr>
            </a:lvl1pPr>
            <a:lvl2pPr marL="4572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2pPr>
            <a:lvl3pPr marL="9144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3pPr>
            <a:lvl4pPr marL="13716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4pPr>
            <a:lvl5pPr marL="18288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5pPr>
          </a:lstStyle>
          <a:p>
            <a:pPr lvl="0"/>
            <a:r>
              <a:rPr lang="en-US" dirty="0"/>
              <a:t>English contact us content</a:t>
            </a:r>
            <a:endParaRPr lang="en-GB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B8A0D4AB-3F42-4DEF-94B0-3EFBA05B07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237" y="496390"/>
            <a:ext cx="5023155" cy="643435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+mn-lt"/>
                <a:cs typeface="Poppins SemiBold" panose="00000700000000000000" pitchFamily="50" charset="0"/>
              </a:defRPr>
            </a:lvl1pPr>
            <a:lvl2pPr marL="4572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2pPr>
            <a:lvl3pPr marL="9144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3pPr>
            <a:lvl4pPr marL="13716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4pPr>
            <a:lvl5pPr marL="18288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5pPr>
          </a:lstStyle>
          <a:p>
            <a:pPr lvl="0"/>
            <a:r>
              <a:rPr lang="en-US" dirty="0" err="1"/>
              <a:t>Cysylltwch</a:t>
            </a:r>
            <a:r>
              <a:rPr lang="en-US" dirty="0"/>
              <a:t> â </a:t>
            </a:r>
            <a:r>
              <a:rPr lang="en-US" dirty="0" err="1"/>
              <a:t>ni</a:t>
            </a:r>
            <a:endParaRPr lang="en-GB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B65D6060-AD11-4ABA-A57A-212C1F24AA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64277" y="496390"/>
            <a:ext cx="5023154" cy="643435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+mn-lt"/>
                <a:cs typeface="Poppins SemiBold" panose="00000700000000000000" pitchFamily="50" charset="0"/>
              </a:defRPr>
            </a:lvl1pPr>
            <a:lvl2pPr marL="4572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2pPr>
            <a:lvl3pPr marL="9144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3pPr>
            <a:lvl4pPr marL="13716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4pPr>
            <a:lvl5pPr marL="18288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5pPr>
          </a:lstStyle>
          <a:p>
            <a:pPr lvl="0"/>
            <a:r>
              <a:rPr lang="en-US" dirty="0"/>
              <a:t>Contact 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81607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66B7-6A1D-4249-B366-1C9C10273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2526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66B7-6A1D-4249-B366-1C9C10273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5650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66B7-6A1D-4249-B366-1C9C10273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6082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66B7-6A1D-4249-B366-1C9C10273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8090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66B7-6A1D-4249-B366-1C9C10273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6804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66B7-6A1D-4249-B366-1C9C10273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4097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66B7-6A1D-4249-B366-1C9C10273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1912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66B7-6A1D-4249-B366-1C9C10273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4661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66B7-6A1D-4249-B366-1C9C10273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881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A3E7-F096-4E49-955C-63E9662989EA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66B7-6A1D-4249-B366-1C9C10273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6096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55CEAC5B-AFA0-4BFC-A55B-ABA1A8E08E24}"/>
              </a:ext>
            </a:extLst>
          </p:cNvPr>
          <p:cNvSpPr/>
          <p:nvPr/>
        </p:nvSpPr>
        <p:spPr>
          <a:xfrm>
            <a:off x="145253" y="156049"/>
            <a:ext cx="11917858" cy="5759531"/>
          </a:xfrm>
          <a:prstGeom prst="rect">
            <a:avLst/>
          </a:prstGeom>
          <a:solidFill>
            <a:srgbClr val="006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6A8E1B-D8DF-45DF-BAB9-272F0E646D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6743" y="2110189"/>
            <a:ext cx="8955626" cy="607603"/>
          </a:xfr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 dirty="0"/>
              <a:t>Welsh title</a:t>
            </a:r>
            <a:endParaRPr lang="en-GB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2E874F3-E832-4ACE-B304-0981CEDA5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6743" y="2980344"/>
            <a:ext cx="8955626" cy="607603"/>
          </a:xfr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 dirty="0"/>
              <a:t>English title</a:t>
            </a:r>
            <a:endParaRPr lang="en-GB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554E816-EC6D-427E-8AE6-BA13459E10DC}"/>
              </a:ext>
            </a:extLst>
          </p:cNvPr>
          <p:cNvGrpSpPr/>
          <p:nvPr/>
        </p:nvGrpSpPr>
        <p:grpSpPr>
          <a:xfrm>
            <a:off x="145253" y="6057552"/>
            <a:ext cx="11917858" cy="212826"/>
            <a:chOff x="145253" y="5408620"/>
            <a:chExt cx="11917858" cy="212826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FE47855-12AB-4C32-9CAB-D4E7350BDEF7}"/>
                </a:ext>
              </a:extLst>
            </p:cNvPr>
            <p:cNvSpPr/>
            <p:nvPr/>
          </p:nvSpPr>
          <p:spPr>
            <a:xfrm>
              <a:off x="3120015" y="5408620"/>
              <a:ext cx="2959626" cy="212825"/>
            </a:xfrm>
            <a:prstGeom prst="rect">
              <a:avLst/>
            </a:prstGeom>
            <a:solidFill>
              <a:srgbClr val="A811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E057D98-CEBF-4409-84C9-A0A6F6B28557}"/>
                </a:ext>
              </a:extLst>
            </p:cNvPr>
            <p:cNvSpPr/>
            <p:nvPr/>
          </p:nvSpPr>
          <p:spPr>
            <a:xfrm>
              <a:off x="6111750" y="5408621"/>
              <a:ext cx="2959626" cy="212825"/>
            </a:xfrm>
            <a:prstGeom prst="rect">
              <a:avLst/>
            </a:prstGeom>
            <a:solidFill>
              <a:srgbClr val="11A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D4DD4F9-0CFF-4A66-B305-6AE4BEA7F456}"/>
                </a:ext>
              </a:extLst>
            </p:cNvPr>
            <p:cNvSpPr/>
            <p:nvPr/>
          </p:nvSpPr>
          <p:spPr>
            <a:xfrm>
              <a:off x="9103485" y="5408621"/>
              <a:ext cx="2959626" cy="212825"/>
            </a:xfrm>
            <a:prstGeom prst="rect">
              <a:avLst/>
            </a:prstGeom>
            <a:solidFill>
              <a:srgbClr val="65C2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E2988E7-47E5-45A4-91D8-7D79ACA58FB6}"/>
                </a:ext>
              </a:extLst>
            </p:cNvPr>
            <p:cNvSpPr/>
            <p:nvPr/>
          </p:nvSpPr>
          <p:spPr>
            <a:xfrm>
              <a:off x="145253" y="5411798"/>
              <a:ext cx="2942653" cy="209648"/>
            </a:xfrm>
            <a:prstGeom prst="rect">
              <a:avLst/>
            </a:prstGeom>
            <a:solidFill>
              <a:srgbClr val="295D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12B6924D-88A9-4517-AF0E-9A95D716D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842" y="159488"/>
            <a:ext cx="2109269" cy="1947345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DB857F45-F52A-4CEC-8FB1-081841FFC49A}"/>
              </a:ext>
            </a:extLst>
          </p:cNvPr>
          <p:cNvSpPr txBox="1"/>
          <p:nvPr/>
        </p:nvSpPr>
        <p:spPr>
          <a:xfrm>
            <a:off x="69897" y="6332619"/>
            <a:ext cx="4638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534"/>
                </a:solidFill>
              </a:rPr>
              <a:t>www.cga.cymru | www.ewc.wales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0EAE25E-1AFF-4DDD-9A86-1BD2102B12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6743" y="4721193"/>
            <a:ext cx="8955626" cy="400224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 dirty="0"/>
              <a:t>Presenter 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80669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1ECD6BFB-7FAC-4A2A-8578-CEF6C91F49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937" y="171568"/>
            <a:ext cx="897651" cy="939477"/>
          </a:xfrm>
          <a:prstGeom prst="rect">
            <a:avLst/>
          </a:prstGeom>
        </p:spPr>
      </p:pic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D7EB7EBC-CB68-4A6F-89DE-558AC6F777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237" y="1580781"/>
            <a:ext cx="5297487" cy="438408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06534"/>
                </a:solidFill>
                <a:latin typeface="+mn-lt"/>
                <a:cs typeface="Poppins Medium" panose="00000600000000000000" pitchFamily="50" charset="0"/>
              </a:defRPr>
            </a:lvl1pPr>
            <a:lvl2pPr marL="4572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2pPr>
            <a:lvl3pPr marL="9144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3pPr>
            <a:lvl4pPr marL="13716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4pPr>
            <a:lvl5pPr marL="18288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5pPr>
          </a:lstStyle>
          <a:p>
            <a:pPr lvl="0"/>
            <a:r>
              <a:rPr lang="en-US" dirty="0"/>
              <a:t>Welsh content</a:t>
            </a:r>
            <a:endParaRPr lang="en-GB" dirty="0"/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B4E39F02-0C63-4CE7-A283-26E9E839F2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237" y="496390"/>
            <a:ext cx="5297487" cy="823892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rgbClr val="006534"/>
                </a:solidFill>
                <a:latin typeface="+mn-lt"/>
                <a:cs typeface="Poppins SemiBold" panose="00000700000000000000" pitchFamily="50" charset="0"/>
              </a:defRPr>
            </a:lvl1pPr>
            <a:lvl2pPr marL="4572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2pPr>
            <a:lvl3pPr marL="9144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3pPr>
            <a:lvl4pPr marL="13716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4pPr>
            <a:lvl5pPr marL="18288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5pPr>
          </a:lstStyle>
          <a:p>
            <a:pPr lvl="0"/>
            <a:r>
              <a:rPr lang="en-US" dirty="0"/>
              <a:t>Welsh heading</a:t>
            </a:r>
            <a:endParaRPr lang="en-GB" dirty="0"/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E1CDF28B-D908-40B0-9BFD-758E1410A1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64277" y="496390"/>
            <a:ext cx="5297486" cy="823892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rgbClr val="006534"/>
                </a:solidFill>
                <a:latin typeface="+mn-lt"/>
                <a:cs typeface="Poppins SemiBold" panose="00000700000000000000" pitchFamily="50" charset="0"/>
              </a:defRPr>
            </a:lvl1pPr>
            <a:lvl2pPr marL="4572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2pPr>
            <a:lvl3pPr marL="9144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3pPr>
            <a:lvl4pPr marL="13716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4pPr>
            <a:lvl5pPr marL="18288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5pPr>
          </a:lstStyle>
          <a:p>
            <a:pPr lvl="0"/>
            <a:r>
              <a:rPr lang="en-US" dirty="0"/>
              <a:t>English heading</a:t>
            </a:r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9AD67CA-2A9E-4235-B986-BB74FD92CAAA}"/>
              </a:ext>
            </a:extLst>
          </p:cNvPr>
          <p:cNvGrpSpPr/>
          <p:nvPr/>
        </p:nvGrpSpPr>
        <p:grpSpPr>
          <a:xfrm>
            <a:off x="137071" y="6570847"/>
            <a:ext cx="11917858" cy="212826"/>
            <a:chOff x="145253" y="5408620"/>
            <a:chExt cx="11917858" cy="21282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1448A7A-CCE1-4C68-8131-DA81348AFAF5}"/>
                </a:ext>
              </a:extLst>
            </p:cNvPr>
            <p:cNvSpPr/>
            <p:nvPr/>
          </p:nvSpPr>
          <p:spPr>
            <a:xfrm>
              <a:off x="3120015" y="5408620"/>
              <a:ext cx="2959626" cy="212825"/>
            </a:xfrm>
            <a:prstGeom prst="rect">
              <a:avLst/>
            </a:prstGeom>
            <a:solidFill>
              <a:srgbClr val="A811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0B56FFF-40A8-439D-926B-ECAC392F7FF0}"/>
                </a:ext>
              </a:extLst>
            </p:cNvPr>
            <p:cNvSpPr/>
            <p:nvPr/>
          </p:nvSpPr>
          <p:spPr>
            <a:xfrm>
              <a:off x="6111750" y="5408621"/>
              <a:ext cx="2959626" cy="212825"/>
            </a:xfrm>
            <a:prstGeom prst="rect">
              <a:avLst/>
            </a:prstGeom>
            <a:solidFill>
              <a:srgbClr val="11A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DD68B3-405A-454B-B010-16E9A835B57E}"/>
                </a:ext>
              </a:extLst>
            </p:cNvPr>
            <p:cNvSpPr/>
            <p:nvPr/>
          </p:nvSpPr>
          <p:spPr>
            <a:xfrm>
              <a:off x="9103485" y="5408621"/>
              <a:ext cx="2959626" cy="212825"/>
            </a:xfrm>
            <a:prstGeom prst="rect">
              <a:avLst/>
            </a:prstGeom>
            <a:solidFill>
              <a:srgbClr val="65C2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5629269-F317-442E-BFA7-7CE002DE44B9}"/>
                </a:ext>
              </a:extLst>
            </p:cNvPr>
            <p:cNvSpPr/>
            <p:nvPr/>
          </p:nvSpPr>
          <p:spPr>
            <a:xfrm>
              <a:off x="145253" y="5411798"/>
              <a:ext cx="2942653" cy="209648"/>
            </a:xfrm>
            <a:prstGeom prst="rect">
              <a:avLst/>
            </a:prstGeom>
            <a:solidFill>
              <a:srgbClr val="295D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1DBA70FA-85AE-4714-A412-A522551343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64277" y="1645104"/>
            <a:ext cx="5297487" cy="438408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06534"/>
                </a:solidFill>
                <a:latin typeface="+mn-lt"/>
                <a:cs typeface="Poppins Medium" panose="00000600000000000000" pitchFamily="50" charset="0"/>
              </a:defRPr>
            </a:lvl1pPr>
            <a:lvl2pPr marL="4572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2pPr>
            <a:lvl3pPr marL="9144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3pPr>
            <a:lvl4pPr marL="13716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4pPr>
            <a:lvl5pPr marL="18288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5pPr>
          </a:lstStyle>
          <a:p>
            <a:pPr lvl="0"/>
            <a:r>
              <a:rPr lang="en-US" dirty="0"/>
              <a:t>English content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6542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1ECD6BFB-7FAC-4A2A-8578-CEF6C91F49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937" y="171568"/>
            <a:ext cx="897651" cy="93947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9AD67CA-2A9E-4235-B986-BB74FD92CAAA}"/>
              </a:ext>
            </a:extLst>
          </p:cNvPr>
          <p:cNvGrpSpPr/>
          <p:nvPr/>
        </p:nvGrpSpPr>
        <p:grpSpPr>
          <a:xfrm>
            <a:off x="137071" y="6570847"/>
            <a:ext cx="11917858" cy="212826"/>
            <a:chOff x="145253" y="5408620"/>
            <a:chExt cx="11917858" cy="21282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1448A7A-CCE1-4C68-8131-DA81348AFAF5}"/>
                </a:ext>
              </a:extLst>
            </p:cNvPr>
            <p:cNvSpPr/>
            <p:nvPr/>
          </p:nvSpPr>
          <p:spPr>
            <a:xfrm>
              <a:off x="3120015" y="5408620"/>
              <a:ext cx="2959626" cy="212825"/>
            </a:xfrm>
            <a:prstGeom prst="rect">
              <a:avLst/>
            </a:prstGeom>
            <a:solidFill>
              <a:srgbClr val="A811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0B56FFF-40A8-439D-926B-ECAC392F7FF0}"/>
                </a:ext>
              </a:extLst>
            </p:cNvPr>
            <p:cNvSpPr/>
            <p:nvPr/>
          </p:nvSpPr>
          <p:spPr>
            <a:xfrm>
              <a:off x="6111750" y="5408621"/>
              <a:ext cx="2959626" cy="212825"/>
            </a:xfrm>
            <a:prstGeom prst="rect">
              <a:avLst/>
            </a:prstGeom>
            <a:solidFill>
              <a:srgbClr val="11A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DD68B3-405A-454B-B010-16E9A835B57E}"/>
                </a:ext>
              </a:extLst>
            </p:cNvPr>
            <p:cNvSpPr/>
            <p:nvPr/>
          </p:nvSpPr>
          <p:spPr>
            <a:xfrm>
              <a:off x="9103485" y="5408621"/>
              <a:ext cx="2959626" cy="212825"/>
            </a:xfrm>
            <a:prstGeom prst="rect">
              <a:avLst/>
            </a:prstGeom>
            <a:solidFill>
              <a:srgbClr val="65C2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5629269-F317-442E-BFA7-7CE002DE44B9}"/>
                </a:ext>
              </a:extLst>
            </p:cNvPr>
            <p:cNvSpPr/>
            <p:nvPr/>
          </p:nvSpPr>
          <p:spPr>
            <a:xfrm>
              <a:off x="145253" y="5411798"/>
              <a:ext cx="2942653" cy="209648"/>
            </a:xfrm>
            <a:prstGeom prst="rect">
              <a:avLst/>
            </a:prstGeom>
            <a:solidFill>
              <a:srgbClr val="295D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936214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- 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55CEAC5B-AFA0-4BFC-A55B-ABA1A8E08E24}"/>
              </a:ext>
            </a:extLst>
          </p:cNvPr>
          <p:cNvSpPr/>
          <p:nvPr/>
        </p:nvSpPr>
        <p:spPr>
          <a:xfrm>
            <a:off x="128889" y="159488"/>
            <a:ext cx="11934222" cy="5092996"/>
          </a:xfrm>
          <a:prstGeom prst="rect">
            <a:avLst/>
          </a:prstGeom>
          <a:solidFill>
            <a:srgbClr val="006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>
              <a:solidFill>
                <a:schemeClr val="bg1"/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554E816-EC6D-427E-8AE6-BA13459E10DC}"/>
              </a:ext>
            </a:extLst>
          </p:cNvPr>
          <p:cNvGrpSpPr/>
          <p:nvPr/>
        </p:nvGrpSpPr>
        <p:grpSpPr>
          <a:xfrm>
            <a:off x="145253" y="5408620"/>
            <a:ext cx="11917858" cy="212826"/>
            <a:chOff x="145253" y="5408620"/>
            <a:chExt cx="11917858" cy="212826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FE47855-12AB-4C32-9CAB-D4E7350BDEF7}"/>
                </a:ext>
              </a:extLst>
            </p:cNvPr>
            <p:cNvSpPr/>
            <p:nvPr/>
          </p:nvSpPr>
          <p:spPr>
            <a:xfrm>
              <a:off x="3120015" y="5408620"/>
              <a:ext cx="2959626" cy="212825"/>
            </a:xfrm>
            <a:prstGeom prst="rect">
              <a:avLst/>
            </a:prstGeom>
            <a:solidFill>
              <a:srgbClr val="A811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E057D98-CEBF-4409-84C9-A0A6F6B28557}"/>
                </a:ext>
              </a:extLst>
            </p:cNvPr>
            <p:cNvSpPr/>
            <p:nvPr/>
          </p:nvSpPr>
          <p:spPr>
            <a:xfrm>
              <a:off x="6111750" y="5408621"/>
              <a:ext cx="2959626" cy="212825"/>
            </a:xfrm>
            <a:prstGeom prst="rect">
              <a:avLst/>
            </a:prstGeom>
            <a:solidFill>
              <a:srgbClr val="11A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D4DD4F9-0CFF-4A66-B305-6AE4BEA7F456}"/>
                </a:ext>
              </a:extLst>
            </p:cNvPr>
            <p:cNvSpPr/>
            <p:nvPr/>
          </p:nvSpPr>
          <p:spPr>
            <a:xfrm>
              <a:off x="9103485" y="5408621"/>
              <a:ext cx="2959626" cy="212825"/>
            </a:xfrm>
            <a:prstGeom prst="rect">
              <a:avLst/>
            </a:prstGeom>
            <a:solidFill>
              <a:srgbClr val="65C2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E2988E7-47E5-45A4-91D8-7D79ACA58FB6}"/>
                </a:ext>
              </a:extLst>
            </p:cNvPr>
            <p:cNvSpPr/>
            <p:nvPr/>
          </p:nvSpPr>
          <p:spPr>
            <a:xfrm>
              <a:off x="145253" y="5411798"/>
              <a:ext cx="2942653" cy="209648"/>
            </a:xfrm>
            <a:prstGeom prst="rect">
              <a:avLst/>
            </a:prstGeom>
            <a:solidFill>
              <a:srgbClr val="295D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12B6924D-88A9-4517-AF0E-9A95D716D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842" y="159488"/>
            <a:ext cx="2109269" cy="1947345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DB857F45-F52A-4CEC-8FB1-081841FFC49A}"/>
              </a:ext>
            </a:extLst>
          </p:cNvPr>
          <p:cNvSpPr txBox="1"/>
          <p:nvPr/>
        </p:nvSpPr>
        <p:spPr>
          <a:xfrm>
            <a:off x="326743" y="5935096"/>
            <a:ext cx="4638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6534"/>
                </a:solidFill>
              </a:rPr>
              <a:t>www.cga.cymru</a:t>
            </a:r>
          </a:p>
          <a:p>
            <a:r>
              <a:rPr lang="en-GB" dirty="0">
                <a:solidFill>
                  <a:srgbClr val="006534"/>
                </a:solidFill>
              </a:rPr>
              <a:t>www.ewc.wales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B8A0D4AB-3F42-4DEF-94B0-3EFBA05B07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237" y="496390"/>
            <a:ext cx="5023155" cy="643435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+mn-lt"/>
                <a:cs typeface="Poppins SemiBold" panose="00000700000000000000" pitchFamily="50" charset="0"/>
              </a:defRPr>
            </a:lvl1pPr>
            <a:lvl2pPr marL="4572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2pPr>
            <a:lvl3pPr marL="9144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3pPr>
            <a:lvl4pPr marL="13716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4pPr>
            <a:lvl5pPr marL="18288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5pPr>
          </a:lstStyle>
          <a:p>
            <a:pPr lvl="0"/>
            <a:r>
              <a:rPr lang="en-US" dirty="0" err="1"/>
              <a:t>Cysylltwch</a:t>
            </a:r>
            <a:r>
              <a:rPr lang="en-US" dirty="0"/>
              <a:t> â </a:t>
            </a:r>
            <a:r>
              <a:rPr lang="en-US" dirty="0" err="1"/>
              <a:t>ni</a:t>
            </a:r>
            <a:endParaRPr lang="en-GB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B65D6060-AD11-4ABA-A57A-212C1F24AA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64277" y="496390"/>
            <a:ext cx="5023154" cy="643435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+mn-lt"/>
                <a:cs typeface="Poppins SemiBold" panose="00000700000000000000" pitchFamily="50" charset="0"/>
              </a:defRPr>
            </a:lvl1pPr>
            <a:lvl2pPr marL="4572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2pPr>
            <a:lvl3pPr marL="9144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3pPr>
            <a:lvl4pPr marL="13716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4pPr>
            <a:lvl5pPr marL="18288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5pPr>
          </a:lstStyle>
          <a:p>
            <a:pPr lvl="0"/>
            <a:r>
              <a:rPr lang="en-US" dirty="0"/>
              <a:t>Contact us</a:t>
            </a:r>
            <a:endParaRPr lang="en-GB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61D761EB-0A15-4517-A409-2CF45BA7A8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237" y="1278853"/>
            <a:ext cx="5023155" cy="438408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  <a:cs typeface="Poppins Medium" panose="00000600000000000000" pitchFamily="50" charset="0"/>
              </a:defRPr>
            </a:lvl1pPr>
            <a:lvl2pPr marL="4572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2pPr>
            <a:lvl3pPr marL="9144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3pPr>
            <a:lvl4pPr marL="13716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4pPr>
            <a:lvl5pPr marL="18288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5pPr>
          </a:lstStyle>
          <a:p>
            <a:pPr lvl="0"/>
            <a:r>
              <a:rPr lang="en-US" dirty="0"/>
              <a:t>Welsh content</a:t>
            </a:r>
            <a:endParaRPr lang="en-GB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6B24EEBE-CFD3-4094-BDB8-D40379E1B5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64277" y="1343176"/>
            <a:ext cx="5297487" cy="438408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  <a:cs typeface="Poppins Medium" panose="00000600000000000000" pitchFamily="50" charset="0"/>
              </a:defRPr>
            </a:lvl1pPr>
            <a:lvl2pPr marL="4572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2pPr>
            <a:lvl3pPr marL="9144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3pPr>
            <a:lvl4pPr marL="13716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4pPr>
            <a:lvl5pPr marL="1828800" indent="0">
              <a:buNone/>
              <a:defRPr>
                <a:latin typeface="Poppins SemiBold" panose="00000700000000000000" pitchFamily="50" charset="0"/>
                <a:cs typeface="Poppins SemiBold" panose="00000700000000000000" pitchFamily="50" charset="0"/>
              </a:defRPr>
            </a:lvl5pPr>
          </a:lstStyle>
          <a:p>
            <a:pPr lvl="0"/>
            <a:r>
              <a:rPr lang="en-US" dirty="0"/>
              <a:t>English content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F2B697-096D-4B9C-8431-C9EAC000E3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1" t="25588" b="26343"/>
          <a:stretch/>
        </p:blipFill>
        <p:spPr>
          <a:xfrm>
            <a:off x="9627079" y="5805373"/>
            <a:ext cx="2436032" cy="9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2404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A3E7-F096-4E49-955C-63E9662989EA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66B7-6A1D-4249-B366-1C9C10273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9146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A3E7-F096-4E49-955C-63E9662989EA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66B7-6A1D-4249-B366-1C9C10273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9791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A3E7-F096-4E49-955C-63E9662989EA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66B7-6A1D-4249-B366-1C9C10273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7164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A3E7-F096-4E49-955C-63E9662989EA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66B7-6A1D-4249-B366-1C9C10273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0360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A3E7-F096-4E49-955C-63E9662989EA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66B7-6A1D-4249-B366-1C9C10273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71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A3E7-F096-4E49-955C-63E9662989EA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66B7-6A1D-4249-B366-1C9C10273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325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A3E7-F096-4E49-955C-63E9662989EA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66B7-6A1D-4249-B366-1C9C10273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0094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A3E7-F096-4E49-955C-63E9662989EA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66B7-6A1D-4249-B366-1C9C10273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9000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A3E7-F096-4E49-955C-63E9662989EA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66B7-6A1D-4249-B366-1C9C10273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6545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A3E7-F096-4E49-955C-63E9662989EA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66B7-6A1D-4249-B366-1C9C10273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22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A3E7-F096-4E49-955C-63E9662989EA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66B7-6A1D-4249-B366-1C9C10273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285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A3E7-F096-4E49-955C-63E9662989EA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66B7-6A1D-4249-B366-1C9C10273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520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A3E7-F096-4E49-955C-63E9662989EA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66B7-6A1D-4249-B366-1C9C10273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726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A3E7-F096-4E49-955C-63E9662989EA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66B7-6A1D-4249-B366-1C9C10273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45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FA3E7-F096-4E49-955C-63E9662989EA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966B7-6A1D-4249-B366-1C9C10273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01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71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FA3E7-F096-4E49-955C-63E9662989EA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966B7-6A1D-4249-B366-1C9C10273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33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966B7-6A1D-4249-B366-1C9C10273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253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FA3E7-F096-4E49-955C-63E9662989EA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966B7-6A1D-4249-B366-1C9C10273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930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Trosolwg</a:t>
            </a:r>
            <a:r>
              <a:rPr lang="en-GB" dirty="0"/>
              <a:t> </a:t>
            </a:r>
            <a:r>
              <a:rPr lang="en-GB" dirty="0" err="1"/>
              <a:t>dros</a:t>
            </a:r>
            <a:r>
              <a:rPr lang="en-GB" dirty="0"/>
              <a:t> data y </a:t>
            </a:r>
            <a:r>
              <a:rPr lang="en-GB" dirty="0" err="1"/>
              <a:t>gweithlu</a:t>
            </a:r>
            <a:r>
              <a:rPr lang="en-GB" dirty="0"/>
              <a:t> </a:t>
            </a:r>
            <a:r>
              <a:rPr lang="en-GB" dirty="0" err="1"/>
              <a:t>addysg</a:t>
            </a:r>
            <a:r>
              <a:rPr lang="en-GB" dirty="0"/>
              <a:t> </a:t>
            </a:r>
            <a:r>
              <a:rPr lang="en-GB" dirty="0" err="1"/>
              <a:t>ôl</a:t>
            </a:r>
            <a:r>
              <a:rPr lang="en-GB" dirty="0"/>
              <a:t> 16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Data overview of the post 16 education workforce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Nia Griffith – </a:t>
            </a:r>
            <a:r>
              <a:rPr lang="en-GB" dirty="0" err="1"/>
              <a:t>Rheolwr</a:t>
            </a:r>
            <a:r>
              <a:rPr lang="en-GB" dirty="0"/>
              <a:t> Data/Data Manager</a:t>
            </a:r>
          </a:p>
        </p:txBody>
      </p:sp>
    </p:spTree>
    <p:extLst>
      <p:ext uri="{BB962C8B-B14F-4D97-AF65-F5344CB8AC3E}">
        <p14:creationId xmlns:p14="http://schemas.microsoft.com/office/powerpoint/2010/main" val="3498613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BF322AE-B71A-4406-8EC8-F8E2A326BB24}"/>
              </a:ext>
            </a:extLst>
          </p:cNvPr>
          <p:cNvSpPr txBox="1">
            <a:spLocks/>
          </p:cNvSpPr>
          <p:nvPr/>
        </p:nvSpPr>
        <p:spPr>
          <a:xfrm>
            <a:off x="259535" y="175114"/>
            <a:ext cx="4769665" cy="1009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17A37"/>
                </a:solidFill>
                <a:latin typeface="+mn-lt"/>
                <a:ea typeface="+mn-ea"/>
                <a:cs typeface="Poppins SemiBold" panose="00000700000000000000" pitchFamily="50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400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A047E64-E110-4068-A365-5757A8289F54}"/>
              </a:ext>
            </a:extLst>
          </p:cNvPr>
          <p:cNvSpPr txBox="1">
            <a:spLocks/>
          </p:cNvSpPr>
          <p:nvPr/>
        </p:nvSpPr>
        <p:spPr>
          <a:xfrm>
            <a:off x="0" y="4997"/>
            <a:ext cx="4769665" cy="469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17A37"/>
                </a:solidFill>
                <a:latin typeface="+mn-lt"/>
                <a:ea typeface="+mn-ea"/>
                <a:cs typeface="Poppins SemiBold" panose="00000700000000000000" pitchFamily="50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400" dirty="0" err="1">
                <a:solidFill>
                  <a:srgbClr val="295D75"/>
                </a:solidFill>
              </a:rPr>
              <a:t>Dargadwedd</a:t>
            </a:r>
            <a:endParaRPr lang="en-GB" sz="3400" dirty="0">
              <a:solidFill>
                <a:srgbClr val="295D75"/>
              </a:solidFill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4DADB8E-0BF3-4BC7-B543-E4BF849EBFC0}"/>
              </a:ext>
            </a:extLst>
          </p:cNvPr>
          <p:cNvSpPr txBox="1">
            <a:spLocks/>
          </p:cNvSpPr>
          <p:nvPr/>
        </p:nvSpPr>
        <p:spPr>
          <a:xfrm>
            <a:off x="6096000" y="0"/>
            <a:ext cx="5049795" cy="469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17A37"/>
                </a:solidFill>
                <a:latin typeface="+mn-lt"/>
                <a:ea typeface="+mn-ea"/>
                <a:cs typeface="Poppins SemiBold" panose="00000700000000000000" pitchFamily="50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400" dirty="0">
                <a:solidFill>
                  <a:srgbClr val="295D75"/>
                </a:solidFill>
              </a:rPr>
              <a:t>Retention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D07891B-1962-4421-B140-6EF42121A7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634593"/>
              </p:ext>
            </p:extLst>
          </p:nvPr>
        </p:nvGraphicFramePr>
        <p:xfrm>
          <a:off x="144599" y="531495"/>
          <a:ext cx="10756281" cy="2865755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5885577">
                  <a:extLst>
                    <a:ext uri="{9D8B030D-6E8A-4147-A177-3AD203B41FA5}">
                      <a16:colId xmlns:a16="http://schemas.microsoft.com/office/drawing/2014/main" val="1132274150"/>
                    </a:ext>
                  </a:extLst>
                </a:gridCol>
                <a:gridCol w="2435352">
                  <a:extLst>
                    <a:ext uri="{9D8B030D-6E8A-4147-A177-3AD203B41FA5}">
                      <a16:colId xmlns:a16="http://schemas.microsoft.com/office/drawing/2014/main" val="1349519290"/>
                    </a:ext>
                  </a:extLst>
                </a:gridCol>
                <a:gridCol w="2435352">
                  <a:extLst>
                    <a:ext uri="{9D8B030D-6E8A-4147-A177-3AD203B41FA5}">
                      <a16:colId xmlns:a16="http://schemas.microsoft.com/office/drawing/2014/main" val="3815520300"/>
                    </a:ext>
                  </a:extLst>
                </a:gridCol>
              </a:tblGrid>
              <a:tr h="2160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strike="noStrike" kern="1200" dirty="0" err="1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Heb</a:t>
                      </a:r>
                      <a:r>
                        <a:rPr lang="en-GB" sz="1400" b="1" u="none" strike="noStrike" kern="12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u="none" strike="noStrike" kern="1200" dirty="0" err="1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Cofrestru</a:t>
                      </a:r>
                      <a:r>
                        <a:rPr lang="en-GB" sz="1400" b="1" u="none" strike="noStrike" kern="12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u="none" strike="noStrike" kern="1200" dirty="0" err="1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yn</a:t>
                      </a:r>
                      <a:r>
                        <a:rPr lang="en-GB" sz="1400" b="1" u="none" strike="noStrike" kern="12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Poppins SemiBold" panose="00000700000000000000" pitchFamily="50" charset="0"/>
                        </a:rPr>
                        <a:t>ô</a:t>
                      </a:r>
                      <a:r>
                        <a:rPr lang="en-GB" sz="1400" b="1" u="none" strike="noStrike" kern="12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 </a:t>
                      </a:r>
                      <a:r>
                        <a:rPr lang="en-GB" sz="1400" b="1" u="none" strike="noStrike" kern="1200" dirty="0" err="1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oedran</a:t>
                      </a:r>
                      <a:r>
                        <a:rPr lang="en-GB" sz="1400" b="1" u="none" strike="noStrike" kern="12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Not registered by age</a:t>
                      </a:r>
                    </a:p>
                  </a:txBody>
                  <a:tcPr marL="9525" marR="9525" marT="9525" marB="0" anchor="ctr">
                    <a:solidFill>
                      <a:srgbClr val="295D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185242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u="none" strike="noStrike" dirty="0" err="1">
                          <a:solidFill>
                            <a:srgbClr val="F2F2F2"/>
                          </a:solidFill>
                          <a:effectLst/>
                        </a:rPr>
                        <a:t>Nifer</a:t>
                      </a:r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/ Number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%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95D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96528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30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761159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30 - 34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9362037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35 - 39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1075749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40 - 44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7960035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45 - 49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0647396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50 - 54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6852711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55 - 59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7054171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60 - 64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3352323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65 - 69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399652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70+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2967256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strike="noStrike" dirty="0" err="1">
                          <a:solidFill>
                            <a:srgbClr val="F2F2F2"/>
                          </a:solidFill>
                          <a:effectLst/>
                        </a:rPr>
                        <a:t>Cyfanswm</a:t>
                      </a:r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 </a:t>
                      </a:r>
                      <a:r>
                        <a:rPr lang="en-GB" sz="1400" b="1" u="none" strike="noStrike" dirty="0" err="1">
                          <a:solidFill>
                            <a:srgbClr val="F2F2F2"/>
                          </a:solidFill>
                          <a:effectLst/>
                        </a:rPr>
                        <a:t>heb</a:t>
                      </a:r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 </a:t>
                      </a:r>
                      <a:r>
                        <a:rPr lang="en-GB" sz="1400" b="1" u="none" strike="noStrike" dirty="0" err="1">
                          <a:solidFill>
                            <a:srgbClr val="F2F2F2"/>
                          </a:solidFill>
                          <a:effectLst/>
                        </a:rPr>
                        <a:t>cofrestru</a:t>
                      </a:r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/ Total not registered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2,339</a:t>
                      </a:r>
                    </a:p>
                  </a:txBody>
                  <a:tcPr marL="6350" marR="6350" marT="6350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6350" marR="6350" marT="6350" marB="0" anchor="ctr">
                    <a:solidFill>
                      <a:srgbClr val="295D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712227"/>
                  </a:ext>
                </a:extLst>
              </a:tr>
            </a:tbl>
          </a:graphicData>
        </a:graphic>
      </p:graphicFrame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EB00DA0-8CC4-45BF-B435-33FABB044BF5}"/>
              </a:ext>
            </a:extLst>
          </p:cNvPr>
          <p:cNvSpPr txBox="1">
            <a:spLocks/>
          </p:cNvSpPr>
          <p:nvPr/>
        </p:nvSpPr>
        <p:spPr>
          <a:xfrm>
            <a:off x="144600" y="6554444"/>
            <a:ext cx="2160308" cy="317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17A37"/>
                </a:solidFill>
                <a:latin typeface="+mn-lt"/>
                <a:ea typeface="+mn-ea"/>
                <a:cs typeface="Poppins SemiBold" panose="00000700000000000000" pitchFamily="50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err="1">
                <a:solidFill>
                  <a:schemeClr val="bg1"/>
                </a:solidFill>
              </a:rPr>
              <a:t>Athrawon</a:t>
            </a:r>
            <a:r>
              <a:rPr lang="en-GB" sz="1200" dirty="0">
                <a:solidFill>
                  <a:schemeClr val="bg1"/>
                </a:solidFill>
              </a:rPr>
              <a:t> AB/FE Teachers 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F7C46C9-5657-412F-B9F2-2C4B21D6E9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753793"/>
              </p:ext>
            </p:extLst>
          </p:nvPr>
        </p:nvGraphicFramePr>
        <p:xfrm>
          <a:off x="0" y="3544584"/>
          <a:ext cx="12047400" cy="3009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16166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Gweithwyr</a:t>
            </a:r>
            <a:r>
              <a:rPr lang="en-GB" dirty="0"/>
              <a:t> </a:t>
            </a:r>
            <a:r>
              <a:rPr lang="en-GB" dirty="0" err="1"/>
              <a:t>Cymorth</a:t>
            </a:r>
            <a:r>
              <a:rPr lang="en-GB" dirty="0"/>
              <a:t> </a:t>
            </a:r>
            <a:r>
              <a:rPr lang="en-GB" dirty="0" err="1"/>
              <a:t>Dysgu</a:t>
            </a:r>
            <a:r>
              <a:rPr lang="en-GB" dirty="0"/>
              <a:t> </a:t>
            </a:r>
            <a:r>
              <a:rPr lang="en-GB" dirty="0" err="1"/>
              <a:t>Addysg</a:t>
            </a:r>
            <a:r>
              <a:rPr lang="en-GB" dirty="0"/>
              <a:t> </a:t>
            </a:r>
            <a:r>
              <a:rPr lang="en-GB" dirty="0" err="1"/>
              <a:t>Bellach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Further Education Learning Support Workers</a:t>
            </a:r>
          </a:p>
        </p:txBody>
      </p:sp>
    </p:spTree>
    <p:extLst>
      <p:ext uri="{BB962C8B-B14F-4D97-AF65-F5344CB8AC3E}">
        <p14:creationId xmlns:p14="http://schemas.microsoft.com/office/powerpoint/2010/main" val="486135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6D4D20C-0C6B-4DE2-801C-E70345C008B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769665" cy="10216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17A37"/>
                </a:solidFill>
                <a:latin typeface="+mn-lt"/>
                <a:ea typeface="+mn-ea"/>
                <a:cs typeface="Poppins SemiBold" panose="00000700000000000000" pitchFamily="50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400" dirty="0" err="1"/>
              <a:t>Demograffeg</a:t>
            </a:r>
            <a:r>
              <a:rPr lang="en-GB" sz="3400" dirty="0"/>
              <a:t> 2024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5E7A901-4E0E-4F59-AD83-8CBA7310DDBB}"/>
              </a:ext>
            </a:extLst>
          </p:cNvPr>
          <p:cNvSpPr txBox="1">
            <a:spLocks/>
          </p:cNvSpPr>
          <p:nvPr/>
        </p:nvSpPr>
        <p:spPr>
          <a:xfrm>
            <a:off x="6111240" y="-825"/>
            <a:ext cx="5034555" cy="10224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17A37"/>
                </a:solidFill>
                <a:latin typeface="+mn-lt"/>
                <a:ea typeface="+mn-ea"/>
                <a:cs typeface="Poppins SemiBold" panose="00000700000000000000" pitchFamily="50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400" dirty="0"/>
              <a:t>2024 Demographics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18B7D093-3E6A-4FED-9232-FD346FCE78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1080011"/>
              </p:ext>
            </p:extLst>
          </p:nvPr>
        </p:nvGraphicFramePr>
        <p:xfrm>
          <a:off x="6868042" y="539061"/>
          <a:ext cx="5179786" cy="3029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112FB55F-E8F8-44F9-930A-8B7DCA964F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1317466"/>
              </p:ext>
            </p:extLst>
          </p:nvPr>
        </p:nvGraphicFramePr>
        <p:xfrm>
          <a:off x="-1166114" y="539062"/>
          <a:ext cx="5179786" cy="3029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79B752A-B665-4A3F-A5E3-B048051F9A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280960"/>
              </p:ext>
            </p:extLst>
          </p:nvPr>
        </p:nvGraphicFramePr>
        <p:xfrm>
          <a:off x="2847557" y="562018"/>
          <a:ext cx="4952804" cy="3050540"/>
        </p:xfrm>
        <a:graphic>
          <a:graphicData uri="http://schemas.openxmlformats.org/drawingml/2006/table">
            <a:tbl>
              <a:tblPr/>
              <a:tblGrid>
                <a:gridCol w="3319203">
                  <a:extLst>
                    <a:ext uri="{9D8B030D-6E8A-4147-A177-3AD203B41FA5}">
                      <a16:colId xmlns:a16="http://schemas.microsoft.com/office/drawing/2014/main" val="3481760527"/>
                    </a:ext>
                  </a:extLst>
                </a:gridCol>
                <a:gridCol w="1179576">
                  <a:extLst>
                    <a:ext uri="{9D8B030D-6E8A-4147-A177-3AD203B41FA5}">
                      <a16:colId xmlns:a16="http://schemas.microsoft.com/office/drawing/2014/main" val="3068044125"/>
                    </a:ext>
                  </a:extLst>
                </a:gridCol>
                <a:gridCol w="454025">
                  <a:extLst>
                    <a:ext uri="{9D8B030D-6E8A-4147-A177-3AD203B41FA5}">
                      <a16:colId xmlns:a16="http://schemas.microsoft.com/office/drawing/2014/main" val="2376407457"/>
                    </a:ext>
                  </a:extLst>
                </a:gridCol>
              </a:tblGrid>
              <a:tr h="19757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 dirty="0" err="1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Grwp</a:t>
                      </a:r>
                      <a:r>
                        <a:rPr lang="en-GB" sz="1400" b="1" i="0" u="none" strike="noStrike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400" b="1" i="0" u="none" strike="noStrike" dirty="0" err="1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Ethnig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A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A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444360"/>
                  </a:ext>
                </a:extLst>
              </a:tr>
              <a:tr h="19757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i="0" u="none" strike="noStrike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Nifer / Number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A3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i="0" u="none" strike="noStrike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298993"/>
                  </a:ext>
                </a:extLst>
              </a:tr>
              <a:tr h="197574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Gwyn / White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5,084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2252530"/>
                  </a:ext>
                </a:extLst>
              </a:tr>
              <a:tr h="389438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Cymysg neu nifer o grwpiau ethnig / Mixed or multiple ethnic groups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7743694"/>
                  </a:ext>
                </a:extLst>
              </a:tr>
              <a:tr h="389438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Asiaidd neu Asiaidd Prydeinig / Asian or Asian British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8395278"/>
                  </a:ext>
                </a:extLst>
              </a:tr>
              <a:tr h="389438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Du, Affricanaidd, Carib</a:t>
                      </a:r>
                      <a:r>
                        <a:rPr lang="az-Cyrl-A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ї</a:t>
                      </a: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aidd neu Du Prydeinig / Black, African, Caribbean or Black British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5701880"/>
                  </a:ext>
                </a:extLst>
              </a:tr>
              <a:tr h="197574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Grwp ethnig arall / Other ethnic groups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5922805"/>
                  </a:ext>
                </a:extLst>
              </a:tr>
              <a:tr h="389438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Ddim eisiau ei gofnodi / Do not wish to disclose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5999028"/>
                  </a:ext>
                </a:extLst>
              </a:tr>
              <a:tr h="197574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Anhysbus / Unknown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1104561"/>
                  </a:ext>
                </a:extLst>
              </a:tr>
              <a:tr h="197574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i="0" u="none" strike="noStrike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Cyfanswm / 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A3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i="0" u="none" strike="noStrike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6,212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A3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i="0" u="none" strike="noStrike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808903"/>
                  </a:ext>
                </a:extLst>
              </a:tr>
            </a:tbl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2792AF79-1FA1-4273-8941-00F0D229D7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4388446"/>
              </p:ext>
            </p:extLst>
          </p:nvPr>
        </p:nvGraphicFramePr>
        <p:xfrm>
          <a:off x="-92149" y="3589601"/>
          <a:ext cx="4313275" cy="2944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33834843-E7D4-4FF3-BA6E-354982B8E0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7675083"/>
              </p:ext>
            </p:extLst>
          </p:nvPr>
        </p:nvGraphicFramePr>
        <p:xfrm>
          <a:off x="4221126" y="3578252"/>
          <a:ext cx="8229600" cy="2944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97A54C-BEDB-4CD8-BB9C-C9C1F02634E0}"/>
              </a:ext>
            </a:extLst>
          </p:cNvPr>
          <p:cNvCxnSpPr>
            <a:cxnSpLocks/>
          </p:cNvCxnSpPr>
          <p:nvPr/>
        </p:nvCxnSpPr>
        <p:spPr>
          <a:xfrm>
            <a:off x="4221126" y="3742662"/>
            <a:ext cx="0" cy="269003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D7626DD-8979-446E-9209-85D5AA06E496}"/>
              </a:ext>
            </a:extLst>
          </p:cNvPr>
          <p:cNvCxnSpPr>
            <a:cxnSpLocks/>
          </p:cNvCxnSpPr>
          <p:nvPr/>
        </p:nvCxnSpPr>
        <p:spPr>
          <a:xfrm flipH="1">
            <a:off x="74429" y="3679899"/>
            <a:ext cx="1197339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F1DCE54-1F7A-4CB0-8EDC-9059AEBAECBA}"/>
              </a:ext>
            </a:extLst>
          </p:cNvPr>
          <p:cNvCxnSpPr>
            <a:cxnSpLocks/>
          </p:cNvCxnSpPr>
          <p:nvPr/>
        </p:nvCxnSpPr>
        <p:spPr>
          <a:xfrm>
            <a:off x="2714848" y="530119"/>
            <a:ext cx="0" cy="300636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49377FE-1573-48CC-9E31-E2E3F8EA1E7E}"/>
              </a:ext>
            </a:extLst>
          </p:cNvPr>
          <p:cNvCxnSpPr>
            <a:cxnSpLocks/>
          </p:cNvCxnSpPr>
          <p:nvPr/>
        </p:nvCxnSpPr>
        <p:spPr>
          <a:xfrm>
            <a:off x="7928348" y="530119"/>
            <a:ext cx="0" cy="300636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EEADDDF-28F4-4C0F-892D-82548C4B5E22}"/>
              </a:ext>
            </a:extLst>
          </p:cNvPr>
          <p:cNvSpPr txBox="1">
            <a:spLocks/>
          </p:cNvSpPr>
          <p:nvPr/>
        </p:nvSpPr>
        <p:spPr>
          <a:xfrm>
            <a:off x="144600" y="6559704"/>
            <a:ext cx="2761886" cy="311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17A37"/>
                </a:solidFill>
                <a:latin typeface="+mn-lt"/>
                <a:ea typeface="+mn-ea"/>
                <a:cs typeface="Poppins SemiBold" panose="00000700000000000000" pitchFamily="50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err="1">
                <a:solidFill>
                  <a:schemeClr val="bg1"/>
                </a:solidFill>
              </a:rPr>
              <a:t>Gweithwyr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Cymorth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Dysgu</a:t>
            </a:r>
            <a:r>
              <a:rPr lang="en-GB" sz="1200" dirty="0">
                <a:solidFill>
                  <a:schemeClr val="bg1"/>
                </a:solidFill>
              </a:rPr>
              <a:t> AB/FE LSW </a:t>
            </a:r>
          </a:p>
        </p:txBody>
      </p:sp>
    </p:spTree>
    <p:extLst>
      <p:ext uri="{BB962C8B-B14F-4D97-AF65-F5344CB8AC3E}">
        <p14:creationId xmlns:p14="http://schemas.microsoft.com/office/powerpoint/2010/main" val="2336198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9AE9912-D7D7-4C48-970D-57DF3EAE7BC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769665" cy="10216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17A37"/>
                </a:solidFill>
                <a:latin typeface="+mn-lt"/>
                <a:ea typeface="+mn-ea"/>
                <a:cs typeface="Poppins SemiBold" panose="00000700000000000000" pitchFamily="50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D7D7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Demograffeg</a:t>
            </a: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srgbClr val="0D7D7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</a:t>
            </a:r>
            <a:r>
              <a:rPr kumimoji="0" lang="en-GB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D7D7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sy’n</a:t>
            </a: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srgbClr val="0D7D7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</a:t>
            </a:r>
            <a:r>
              <a:rPr kumimoji="0" lang="en-GB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D7D7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Siarad</a:t>
            </a: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srgbClr val="0D7D7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Cymraeg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3A24DB7-EE2B-4444-9EEB-95D13040E05D}"/>
              </a:ext>
            </a:extLst>
          </p:cNvPr>
          <p:cNvSpPr txBox="1">
            <a:spLocks/>
          </p:cNvSpPr>
          <p:nvPr/>
        </p:nvSpPr>
        <p:spPr>
          <a:xfrm>
            <a:off x="6111240" y="-825"/>
            <a:ext cx="5034555" cy="10224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17A37"/>
                </a:solidFill>
                <a:latin typeface="+mn-lt"/>
                <a:ea typeface="+mn-ea"/>
                <a:cs typeface="Poppins SemiBold" panose="00000700000000000000" pitchFamily="50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srgbClr val="0D7D7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Welsh Speaking Demographics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FD9CB6AA-D34A-4D92-882F-CF34FACC7E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4941217"/>
              </p:ext>
            </p:extLst>
          </p:nvPr>
        </p:nvGraphicFramePr>
        <p:xfrm>
          <a:off x="144600" y="1021652"/>
          <a:ext cx="11787865" cy="2674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0DE0E1D-2EDD-4412-A56C-B9E95D298ECE}"/>
              </a:ext>
            </a:extLst>
          </p:cNvPr>
          <p:cNvSpPr txBox="1">
            <a:spLocks/>
          </p:cNvSpPr>
          <p:nvPr/>
        </p:nvSpPr>
        <p:spPr>
          <a:xfrm>
            <a:off x="255079" y="1082612"/>
            <a:ext cx="11719789" cy="33461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17A37"/>
                </a:solidFill>
                <a:latin typeface="+mn-lt"/>
                <a:ea typeface="+mn-ea"/>
                <a:cs typeface="Poppins SemiBold" panose="00000700000000000000" pitchFamily="50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Siaradwyr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Cymraeg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yn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ôl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rhywedd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o’i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gymharu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a di-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Gymraeg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/ Welsh speakers by gender compared to non-Welsh speakers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94E4685-3A81-412D-A89E-7CE8D83ADD51}"/>
              </a:ext>
            </a:extLst>
          </p:cNvPr>
          <p:cNvSpPr txBox="1">
            <a:spLocks/>
          </p:cNvSpPr>
          <p:nvPr/>
        </p:nvSpPr>
        <p:spPr>
          <a:xfrm>
            <a:off x="255080" y="3724667"/>
            <a:ext cx="11719788" cy="33461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17A37"/>
                </a:solidFill>
                <a:latin typeface="+mn-lt"/>
                <a:ea typeface="+mn-ea"/>
                <a:cs typeface="Poppins SemiBold" panose="00000700000000000000" pitchFamily="50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Siaradwyr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Cymraeg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yn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ôl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oedran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o’i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gymharu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a di-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Gymraeg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/ Welsh speakers by age compared to non-Welsh speakers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640EDEA-242A-4A4F-A20A-587FD5028809}"/>
              </a:ext>
            </a:extLst>
          </p:cNvPr>
          <p:cNvSpPr txBox="1">
            <a:spLocks/>
          </p:cNvSpPr>
          <p:nvPr/>
        </p:nvSpPr>
        <p:spPr>
          <a:xfrm>
            <a:off x="144600" y="6559704"/>
            <a:ext cx="2761886" cy="311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17A37"/>
                </a:solidFill>
                <a:latin typeface="+mn-lt"/>
                <a:ea typeface="+mn-ea"/>
                <a:cs typeface="Poppins SemiBold" panose="00000700000000000000" pitchFamily="50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err="1">
                <a:solidFill>
                  <a:schemeClr val="bg1"/>
                </a:solidFill>
              </a:rPr>
              <a:t>Gweithwyr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Cymorth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Dysgu</a:t>
            </a:r>
            <a:r>
              <a:rPr lang="en-GB" sz="1200" dirty="0">
                <a:solidFill>
                  <a:schemeClr val="bg1"/>
                </a:solidFill>
              </a:rPr>
              <a:t> AB/FE LSW 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46C7E92E-2098-47DB-B798-86D10B3AA6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9751434"/>
              </p:ext>
            </p:extLst>
          </p:nvPr>
        </p:nvGraphicFramePr>
        <p:xfrm>
          <a:off x="196106" y="3601941"/>
          <a:ext cx="11830268" cy="3062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50281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9AE9912-D7D7-4C48-970D-57DF3EAE7BCF}"/>
              </a:ext>
            </a:extLst>
          </p:cNvPr>
          <p:cNvSpPr txBox="1">
            <a:spLocks/>
          </p:cNvSpPr>
          <p:nvPr/>
        </p:nvSpPr>
        <p:spPr>
          <a:xfrm>
            <a:off x="259535" y="0"/>
            <a:ext cx="4769665" cy="10216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17A37"/>
                </a:solidFill>
                <a:latin typeface="+mn-lt"/>
                <a:ea typeface="+mn-ea"/>
                <a:cs typeface="Poppins SemiBold" panose="00000700000000000000" pitchFamily="50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A8117C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Demograffeg</a:t>
            </a: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srgbClr val="A8117C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</a:t>
            </a:r>
            <a:r>
              <a:rPr kumimoji="0" lang="en-GB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A8117C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sy’n</a:t>
            </a: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srgbClr val="A8117C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</a:t>
            </a:r>
            <a:r>
              <a:rPr kumimoji="0" lang="en-GB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A8117C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Gweithio</a:t>
            </a: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srgbClr val="A8117C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</a:t>
            </a:r>
            <a:r>
              <a:rPr kumimoji="0" lang="en-GB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A8117C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yn</a:t>
            </a: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srgbClr val="A8117C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y G</a:t>
            </a:r>
            <a:r>
              <a:rPr kumimoji="0" lang="en-GB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A8117C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ymraeg</a:t>
            </a:r>
            <a:endParaRPr kumimoji="0" lang="en-GB" sz="3400" b="1" i="0" u="none" strike="noStrike" kern="1200" cap="none" spc="0" normalizeH="0" baseline="0" noProof="0" dirty="0">
              <a:ln>
                <a:noFill/>
              </a:ln>
              <a:solidFill>
                <a:srgbClr val="A8117C"/>
              </a:solidFill>
              <a:effectLst/>
              <a:uLnTx/>
              <a:uFillTx/>
              <a:latin typeface="Calibri" panose="020F0502020204030204"/>
              <a:ea typeface="+mn-ea"/>
              <a:cs typeface="Poppins SemiBold" panose="00000700000000000000" pitchFamily="50" charset="0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3A24DB7-EE2B-4444-9EEB-95D13040E05D}"/>
              </a:ext>
            </a:extLst>
          </p:cNvPr>
          <p:cNvSpPr txBox="1">
            <a:spLocks/>
          </p:cNvSpPr>
          <p:nvPr/>
        </p:nvSpPr>
        <p:spPr>
          <a:xfrm>
            <a:off x="6111240" y="-825"/>
            <a:ext cx="5034555" cy="10224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17A37"/>
                </a:solidFill>
                <a:latin typeface="+mn-lt"/>
                <a:ea typeface="+mn-ea"/>
                <a:cs typeface="Poppins SemiBold" panose="00000700000000000000" pitchFamily="50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srgbClr val="A8117C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Welsh W</a:t>
            </a:r>
            <a:r>
              <a:rPr kumimoji="0" lang="en-GB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A8117C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orking</a:t>
            </a: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srgbClr val="A8117C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Demographics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FD9CB6AA-D34A-4D92-882F-CF34FACC7E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537936"/>
              </p:ext>
            </p:extLst>
          </p:nvPr>
        </p:nvGraphicFramePr>
        <p:xfrm>
          <a:off x="144600" y="1419648"/>
          <a:ext cx="11787865" cy="2276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0DE0E1D-2EDD-4412-A56C-B9E95D298ECE}"/>
              </a:ext>
            </a:extLst>
          </p:cNvPr>
          <p:cNvSpPr txBox="1">
            <a:spLocks/>
          </p:cNvSpPr>
          <p:nvPr/>
        </p:nvSpPr>
        <p:spPr>
          <a:xfrm>
            <a:off x="0" y="1085031"/>
            <a:ext cx="12192000" cy="33461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17A37"/>
                </a:solidFill>
                <a:latin typeface="+mn-lt"/>
                <a:ea typeface="+mn-ea"/>
                <a:cs typeface="Poppins SemiBold" panose="00000700000000000000" pitchFamily="50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Gallu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i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weithio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yn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y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Gymraeg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yn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ôl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rhywedd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o’i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gymharu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a di-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Gymraeg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/ Ability to work in Welsh by gender compared to non-Welsh speakers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94E4685-3A81-412D-A89E-7CE8D83ADD51}"/>
              </a:ext>
            </a:extLst>
          </p:cNvPr>
          <p:cNvSpPr txBox="1">
            <a:spLocks/>
          </p:cNvSpPr>
          <p:nvPr/>
        </p:nvSpPr>
        <p:spPr>
          <a:xfrm>
            <a:off x="0" y="3724668"/>
            <a:ext cx="12192000" cy="33461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17A37"/>
                </a:solidFill>
                <a:latin typeface="+mn-lt"/>
                <a:ea typeface="+mn-ea"/>
                <a:cs typeface="Poppins SemiBold" panose="00000700000000000000" pitchFamily="50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Gallu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i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weithio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yn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y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Gymraeg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yn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ôl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oedran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o’i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gymharu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a di-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Gymraeg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/ Ability to work in Welsh by age compared to non-Welsh speakers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A5D899E-9A4B-45A9-8EF2-8B990AA6D385}"/>
              </a:ext>
            </a:extLst>
          </p:cNvPr>
          <p:cNvSpPr txBox="1">
            <a:spLocks/>
          </p:cNvSpPr>
          <p:nvPr/>
        </p:nvSpPr>
        <p:spPr>
          <a:xfrm>
            <a:off x="144600" y="6559704"/>
            <a:ext cx="2761886" cy="311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17A37"/>
                </a:solidFill>
                <a:latin typeface="+mn-lt"/>
                <a:ea typeface="+mn-ea"/>
                <a:cs typeface="Poppins SemiBold" panose="00000700000000000000" pitchFamily="50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err="1">
                <a:solidFill>
                  <a:schemeClr val="bg1"/>
                </a:solidFill>
              </a:rPr>
              <a:t>Gweithwyr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Cymorth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Dysgu</a:t>
            </a:r>
            <a:r>
              <a:rPr lang="en-GB" sz="1200" dirty="0">
                <a:solidFill>
                  <a:schemeClr val="bg1"/>
                </a:solidFill>
              </a:rPr>
              <a:t> AB/FE LSW 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84E48841-4036-41A8-B5FA-FD830147AC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5783912"/>
              </p:ext>
            </p:extLst>
          </p:nvPr>
        </p:nvGraphicFramePr>
        <p:xfrm>
          <a:off x="73766" y="3802931"/>
          <a:ext cx="11929532" cy="2830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38250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8AE5394-03BF-43B4-AB97-6EE772BFADC8}"/>
              </a:ext>
            </a:extLst>
          </p:cNvPr>
          <p:cNvSpPr/>
          <p:nvPr/>
        </p:nvSpPr>
        <p:spPr>
          <a:xfrm>
            <a:off x="10945504" y="15271"/>
            <a:ext cx="1245267" cy="1169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BF322AE-B71A-4406-8EC8-F8E2A326BB24}"/>
              </a:ext>
            </a:extLst>
          </p:cNvPr>
          <p:cNvSpPr txBox="1">
            <a:spLocks/>
          </p:cNvSpPr>
          <p:nvPr/>
        </p:nvSpPr>
        <p:spPr>
          <a:xfrm>
            <a:off x="259535" y="175114"/>
            <a:ext cx="4769665" cy="1009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17A37"/>
                </a:solidFill>
                <a:latin typeface="+mn-lt"/>
                <a:ea typeface="+mn-ea"/>
                <a:cs typeface="Poppins SemiBold" panose="00000700000000000000" pitchFamily="50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4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1E85299-0921-4580-950D-7C06445BB5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312115"/>
              </p:ext>
            </p:extLst>
          </p:nvPr>
        </p:nvGraphicFramePr>
        <p:xfrm>
          <a:off x="144600" y="472638"/>
          <a:ext cx="11787862" cy="2546344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500672">
                  <a:extLst>
                    <a:ext uri="{9D8B030D-6E8A-4147-A177-3AD203B41FA5}">
                      <a16:colId xmlns:a16="http://schemas.microsoft.com/office/drawing/2014/main" val="358703048"/>
                    </a:ext>
                  </a:extLst>
                </a:gridCol>
                <a:gridCol w="828719">
                  <a:extLst>
                    <a:ext uri="{9D8B030D-6E8A-4147-A177-3AD203B41FA5}">
                      <a16:colId xmlns:a16="http://schemas.microsoft.com/office/drawing/2014/main" val="1927532806"/>
                    </a:ext>
                  </a:extLst>
                </a:gridCol>
                <a:gridCol w="828719">
                  <a:extLst>
                    <a:ext uri="{9D8B030D-6E8A-4147-A177-3AD203B41FA5}">
                      <a16:colId xmlns:a16="http://schemas.microsoft.com/office/drawing/2014/main" val="3654498478"/>
                    </a:ext>
                  </a:extLst>
                </a:gridCol>
                <a:gridCol w="828719">
                  <a:extLst>
                    <a:ext uri="{9D8B030D-6E8A-4147-A177-3AD203B41FA5}">
                      <a16:colId xmlns:a16="http://schemas.microsoft.com/office/drawing/2014/main" val="3078081998"/>
                    </a:ext>
                  </a:extLst>
                </a:gridCol>
                <a:gridCol w="828719">
                  <a:extLst>
                    <a:ext uri="{9D8B030D-6E8A-4147-A177-3AD203B41FA5}">
                      <a16:colId xmlns:a16="http://schemas.microsoft.com/office/drawing/2014/main" val="1431374652"/>
                    </a:ext>
                  </a:extLst>
                </a:gridCol>
                <a:gridCol w="828719">
                  <a:extLst>
                    <a:ext uri="{9D8B030D-6E8A-4147-A177-3AD203B41FA5}">
                      <a16:colId xmlns:a16="http://schemas.microsoft.com/office/drawing/2014/main" val="8771345"/>
                    </a:ext>
                  </a:extLst>
                </a:gridCol>
                <a:gridCol w="828719">
                  <a:extLst>
                    <a:ext uri="{9D8B030D-6E8A-4147-A177-3AD203B41FA5}">
                      <a16:colId xmlns:a16="http://schemas.microsoft.com/office/drawing/2014/main" val="2912861017"/>
                    </a:ext>
                  </a:extLst>
                </a:gridCol>
                <a:gridCol w="828719">
                  <a:extLst>
                    <a:ext uri="{9D8B030D-6E8A-4147-A177-3AD203B41FA5}">
                      <a16:colId xmlns:a16="http://schemas.microsoft.com/office/drawing/2014/main" val="4144573282"/>
                    </a:ext>
                  </a:extLst>
                </a:gridCol>
                <a:gridCol w="828719">
                  <a:extLst>
                    <a:ext uri="{9D8B030D-6E8A-4147-A177-3AD203B41FA5}">
                      <a16:colId xmlns:a16="http://schemas.microsoft.com/office/drawing/2014/main" val="3746166932"/>
                    </a:ext>
                  </a:extLst>
                </a:gridCol>
                <a:gridCol w="828719">
                  <a:extLst>
                    <a:ext uri="{9D8B030D-6E8A-4147-A177-3AD203B41FA5}">
                      <a16:colId xmlns:a16="http://schemas.microsoft.com/office/drawing/2014/main" val="2850633329"/>
                    </a:ext>
                  </a:extLst>
                </a:gridCol>
                <a:gridCol w="828719">
                  <a:extLst>
                    <a:ext uri="{9D8B030D-6E8A-4147-A177-3AD203B41FA5}">
                      <a16:colId xmlns:a16="http://schemas.microsoft.com/office/drawing/2014/main" val="2378865569"/>
                    </a:ext>
                  </a:extLst>
                </a:gridCol>
              </a:tblGrid>
              <a:tr h="433996">
                <a:tc rowSpan="2">
                  <a:txBody>
                    <a:bodyPr/>
                    <a:lstStyle/>
                    <a:p>
                      <a:pPr algn="l" rtl="0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76" marR="7276" marT="7276" marB="0" anchor="ctr"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GB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Maw / Mar 2020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>
                    <a:solidFill>
                      <a:srgbClr val="295D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GB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Maw/Mar 2021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>
                    <a:solidFill>
                      <a:srgbClr val="295D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GB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Maw/Mar 2022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>
                    <a:solidFill>
                      <a:srgbClr val="295D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GB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Maw/Mar 2023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>
                    <a:solidFill>
                      <a:srgbClr val="295D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GB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Maw/Mar 2024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>
                    <a:solidFill>
                      <a:srgbClr val="295D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756502"/>
                  </a:ext>
                </a:extLst>
              </a:tr>
              <a:tr h="43399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Nifer</a:t>
                      </a:r>
                      <a:r>
                        <a:rPr lang="en-GB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/ Number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Nifer</a:t>
                      </a:r>
                      <a:r>
                        <a:rPr lang="en-GB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/ Number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Nifer</a:t>
                      </a:r>
                      <a:r>
                        <a:rPr lang="en-GB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/ Number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Nifer</a:t>
                      </a:r>
                      <a:r>
                        <a:rPr lang="en-GB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/ Number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Nifer</a:t>
                      </a:r>
                      <a:r>
                        <a:rPr lang="en-GB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/ Number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>
                    <a:solidFill>
                      <a:srgbClr val="295D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20515"/>
                  </a:ext>
                </a:extLst>
              </a:tr>
              <a:tr h="463684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Cofrestrwyr</a:t>
                      </a:r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GB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wedi’i</a:t>
                      </a:r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GB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golli</a:t>
                      </a:r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GB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o'r</a:t>
                      </a:r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GB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flwyddyn</a:t>
                      </a:r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GB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gynt</a:t>
                      </a:r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/ Registrants </a:t>
                      </a:r>
                      <a:r>
                        <a:rPr lang="en-GB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lost</a:t>
                      </a:r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since previous year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1,096</a:t>
                      </a: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</a:t>
                      </a: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</a:t>
                      </a: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</a:t>
                      </a: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866</a:t>
                      </a: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</a:t>
                      </a: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964</a:t>
                      </a: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</a:t>
                      </a: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1,172</a:t>
                      </a: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</a:t>
                      </a:r>
                    </a:p>
                  </a:txBody>
                  <a:tcPr marL="7276" marR="7276" marT="7276" marB="0" anchor="ctr"/>
                </a:tc>
                <a:extLst>
                  <a:ext uri="{0D108BD9-81ED-4DB2-BD59-A6C34878D82A}">
                    <a16:rowId xmlns:a16="http://schemas.microsoft.com/office/drawing/2014/main" val="110048581"/>
                  </a:ext>
                </a:extLst>
              </a:tr>
              <a:tr h="463684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Cofrestrwyr</a:t>
                      </a:r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GB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wedi</a:t>
                      </a:r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GB" sz="14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ymuno</a:t>
                      </a:r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GB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ers</a:t>
                      </a:r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y </a:t>
                      </a:r>
                      <a:r>
                        <a:rPr lang="en-GB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flwyddyn</a:t>
                      </a:r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GB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gynt</a:t>
                      </a:r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/ Registrants </a:t>
                      </a:r>
                      <a:r>
                        <a:rPr lang="en-GB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gained</a:t>
                      </a:r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since previous year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1,044</a:t>
                      </a: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</a:t>
                      </a: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792</a:t>
                      </a: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</a:t>
                      </a: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1,179</a:t>
                      </a: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</a:t>
                      </a: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1,590</a:t>
                      </a: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</a:t>
                      </a: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1,202</a:t>
                      </a: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</a:t>
                      </a:r>
                    </a:p>
                  </a:txBody>
                  <a:tcPr marL="7276" marR="7276" marT="7276" marB="0" anchor="ctr"/>
                </a:tc>
                <a:extLst>
                  <a:ext uri="{0D108BD9-81ED-4DB2-BD59-A6C34878D82A}">
                    <a16:rowId xmlns:a16="http://schemas.microsoft.com/office/drawing/2014/main" val="3905859696"/>
                  </a:ext>
                </a:extLst>
              </a:tr>
              <a:tr h="463684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Cynyddu</a:t>
                      </a:r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neu </a:t>
                      </a:r>
                      <a:r>
                        <a:rPr lang="en-GB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lleihau</a:t>
                      </a:r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GB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o'r</a:t>
                      </a:r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GB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flwyddyn</a:t>
                      </a:r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GB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gynt</a:t>
                      </a:r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/ Increase or deficit on previous year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-52</a:t>
                      </a: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</a:t>
                      </a: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-164</a:t>
                      </a: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</a:t>
                      </a: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</a:t>
                      </a: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6.06</a:t>
                      </a: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626</a:t>
                      </a: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</a:t>
                      </a: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7276" marR="7276" marT="7276" marB="0" anchor="ctr"/>
                </a:tc>
                <a:extLst>
                  <a:ext uri="{0D108BD9-81ED-4DB2-BD59-A6C34878D82A}">
                    <a16:rowId xmlns:a16="http://schemas.microsoft.com/office/drawing/2014/main" val="1330906232"/>
                  </a:ext>
                </a:extLst>
              </a:tr>
              <a:tr h="2873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u="none" strike="noStrike" dirty="0" err="1">
                          <a:solidFill>
                            <a:srgbClr val="F2F2F2"/>
                          </a:solidFill>
                          <a:effectLst/>
                        </a:rPr>
                        <a:t>Cyfanswm</a:t>
                      </a:r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 </a:t>
                      </a:r>
                      <a:r>
                        <a:rPr lang="en-GB" sz="1400" b="1" u="none" strike="noStrike" dirty="0" err="1">
                          <a:solidFill>
                            <a:srgbClr val="F2F2F2"/>
                          </a:solidFill>
                          <a:effectLst/>
                        </a:rPr>
                        <a:t>wedi</a:t>
                      </a:r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 </a:t>
                      </a:r>
                      <a:r>
                        <a:rPr lang="en-GB" sz="1400" b="1" u="none" strike="noStrike" dirty="0" err="1">
                          <a:solidFill>
                            <a:srgbClr val="F2F2F2"/>
                          </a:solidFill>
                          <a:effectLst/>
                        </a:rPr>
                        <a:t>cofrestru</a:t>
                      </a:r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/ Total registered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i="0" u="none" strike="noStrike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5,407</a:t>
                      </a:r>
                    </a:p>
                  </a:txBody>
                  <a:tcPr marL="7276" marR="7276" marT="7276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i="0" u="none" strike="noStrike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276" marR="7276" marT="7276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i="0" u="none" strike="noStrike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5,243</a:t>
                      </a:r>
                    </a:p>
                  </a:txBody>
                  <a:tcPr marL="7276" marR="7276" marT="7276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i="0" u="none" strike="noStrike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276" marR="7276" marT="7276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i="0" u="none" strike="noStrike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5,556</a:t>
                      </a:r>
                    </a:p>
                  </a:txBody>
                  <a:tcPr marL="7276" marR="7276" marT="7276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i="0" u="none" strike="noStrike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276" marR="7276" marT="7276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i="0" u="none" strike="noStrike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6,182</a:t>
                      </a:r>
                    </a:p>
                  </a:txBody>
                  <a:tcPr marL="7276" marR="7276" marT="7276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i="0" u="none" strike="noStrike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276" marR="7276" marT="7276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i="0" u="none" strike="noStrike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6,212</a:t>
                      </a:r>
                    </a:p>
                  </a:txBody>
                  <a:tcPr marL="7276" marR="7276" marT="7276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i="0" u="none" strike="noStrike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276" marR="7276" marT="7276" marB="0" anchor="ctr">
                    <a:solidFill>
                      <a:srgbClr val="295D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872467"/>
                  </a:ext>
                </a:extLst>
              </a:tr>
            </a:tbl>
          </a:graphicData>
        </a:graphic>
      </p:graphicFrame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A047E64-E110-4068-A365-5757A8289F54}"/>
              </a:ext>
            </a:extLst>
          </p:cNvPr>
          <p:cNvSpPr txBox="1">
            <a:spLocks/>
          </p:cNvSpPr>
          <p:nvPr/>
        </p:nvSpPr>
        <p:spPr>
          <a:xfrm>
            <a:off x="0" y="15271"/>
            <a:ext cx="4769665" cy="469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17A37"/>
                </a:solidFill>
                <a:latin typeface="+mn-lt"/>
                <a:ea typeface="+mn-ea"/>
                <a:cs typeface="Poppins SemiBold" panose="00000700000000000000" pitchFamily="50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400" dirty="0" err="1">
                <a:solidFill>
                  <a:srgbClr val="295D75"/>
                </a:solidFill>
              </a:rPr>
              <a:t>Dargadwedd</a:t>
            </a:r>
            <a:endParaRPr lang="en-GB" sz="3400" dirty="0">
              <a:solidFill>
                <a:srgbClr val="295D75"/>
              </a:solidFill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4DADB8E-0BF3-4BC7-B543-E4BF849EBFC0}"/>
              </a:ext>
            </a:extLst>
          </p:cNvPr>
          <p:cNvSpPr txBox="1">
            <a:spLocks/>
          </p:cNvSpPr>
          <p:nvPr/>
        </p:nvSpPr>
        <p:spPr>
          <a:xfrm>
            <a:off x="6085088" y="0"/>
            <a:ext cx="5049795" cy="469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17A37"/>
                </a:solidFill>
                <a:latin typeface="+mn-lt"/>
                <a:ea typeface="+mn-ea"/>
                <a:cs typeface="Poppins SemiBold" panose="00000700000000000000" pitchFamily="50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400" dirty="0">
                <a:solidFill>
                  <a:srgbClr val="295D75"/>
                </a:solidFill>
              </a:rPr>
              <a:t>Retention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4EA1C7-B43D-456E-BDF7-C5E27C4D8CE1}"/>
              </a:ext>
            </a:extLst>
          </p:cNvPr>
          <p:cNvSpPr txBox="1"/>
          <p:nvPr/>
        </p:nvSpPr>
        <p:spPr>
          <a:xfrm>
            <a:off x="144597" y="3112798"/>
            <a:ext cx="1178786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Ar</a:t>
            </a:r>
            <a:r>
              <a:rPr lang="en-GB" sz="1400" dirty="0"/>
              <a:t> 1 Mawrth 2019, </a:t>
            </a:r>
            <a:r>
              <a:rPr lang="en-GB" sz="1400" dirty="0" err="1"/>
              <a:t>roedd</a:t>
            </a:r>
            <a:r>
              <a:rPr lang="en-GB" sz="1400" dirty="0"/>
              <a:t> 5,459 o </a:t>
            </a:r>
            <a:r>
              <a:rPr lang="en-GB" sz="1400" dirty="0" err="1"/>
              <a:t>weithwyr</a:t>
            </a:r>
            <a:r>
              <a:rPr lang="en-GB" sz="1400" dirty="0"/>
              <a:t> </a:t>
            </a:r>
            <a:r>
              <a:rPr lang="en-GB" sz="1400" dirty="0" err="1"/>
              <a:t>cymorth</a:t>
            </a:r>
            <a:r>
              <a:rPr lang="en-GB" sz="1400" dirty="0"/>
              <a:t> </a:t>
            </a:r>
            <a:r>
              <a:rPr lang="en-GB" sz="1400" dirty="0" err="1"/>
              <a:t>dysgu</a:t>
            </a:r>
            <a:r>
              <a:rPr lang="en-GB" sz="1400" dirty="0"/>
              <a:t> AB </a:t>
            </a:r>
            <a:r>
              <a:rPr lang="en-GB" sz="1400" dirty="0" err="1"/>
              <a:t>wedi</a:t>
            </a:r>
            <a:r>
              <a:rPr lang="en-GB" sz="1400" dirty="0"/>
              <a:t> </a:t>
            </a:r>
            <a:r>
              <a:rPr lang="en-GB" sz="1400" dirty="0" err="1"/>
              <a:t>cofrestru</a:t>
            </a:r>
            <a:r>
              <a:rPr lang="en-GB" sz="1400" dirty="0"/>
              <a:t> </a:t>
            </a:r>
            <a:r>
              <a:rPr lang="en-GB" sz="1400" dirty="0" err="1"/>
              <a:t>hefo’r</a:t>
            </a:r>
            <a:r>
              <a:rPr lang="en-GB" sz="1400" dirty="0"/>
              <a:t> CGA / In March 2019, there were 5,459 FE learning support workers registered with the EWC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EB9D836-6CC3-4B94-8D55-3DC616110EE5}"/>
              </a:ext>
            </a:extLst>
          </p:cNvPr>
          <p:cNvSpPr txBox="1">
            <a:spLocks/>
          </p:cNvSpPr>
          <p:nvPr/>
        </p:nvSpPr>
        <p:spPr>
          <a:xfrm>
            <a:off x="144600" y="6559704"/>
            <a:ext cx="2761886" cy="311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17A37"/>
                </a:solidFill>
                <a:latin typeface="+mn-lt"/>
                <a:ea typeface="+mn-ea"/>
                <a:cs typeface="Poppins SemiBold" panose="00000700000000000000" pitchFamily="50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err="1">
                <a:solidFill>
                  <a:schemeClr val="bg1"/>
                </a:solidFill>
              </a:rPr>
              <a:t>Gweithwyr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Cymorth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Dysgu</a:t>
            </a:r>
            <a:r>
              <a:rPr lang="en-GB" sz="1200" dirty="0">
                <a:solidFill>
                  <a:schemeClr val="bg1"/>
                </a:solidFill>
              </a:rPr>
              <a:t> AB/FE LSW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B86030E-8262-413D-954A-50770DD0F4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992732"/>
              </p:ext>
            </p:extLst>
          </p:nvPr>
        </p:nvGraphicFramePr>
        <p:xfrm>
          <a:off x="3630304" y="3626046"/>
          <a:ext cx="8385286" cy="287862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407696">
                  <a:extLst>
                    <a:ext uri="{9D8B030D-6E8A-4147-A177-3AD203B41FA5}">
                      <a16:colId xmlns:a16="http://schemas.microsoft.com/office/drawing/2014/main" val="1132274150"/>
                    </a:ext>
                  </a:extLst>
                </a:gridCol>
                <a:gridCol w="996265">
                  <a:extLst>
                    <a:ext uri="{9D8B030D-6E8A-4147-A177-3AD203B41FA5}">
                      <a16:colId xmlns:a16="http://schemas.microsoft.com/office/drawing/2014/main" val="1349519290"/>
                    </a:ext>
                  </a:extLst>
                </a:gridCol>
                <a:gridCol w="996265">
                  <a:extLst>
                    <a:ext uri="{9D8B030D-6E8A-4147-A177-3AD203B41FA5}">
                      <a16:colId xmlns:a16="http://schemas.microsoft.com/office/drawing/2014/main" val="3815520300"/>
                    </a:ext>
                  </a:extLst>
                </a:gridCol>
                <a:gridCol w="996265">
                  <a:extLst>
                    <a:ext uri="{9D8B030D-6E8A-4147-A177-3AD203B41FA5}">
                      <a16:colId xmlns:a16="http://schemas.microsoft.com/office/drawing/2014/main" val="3721947432"/>
                    </a:ext>
                  </a:extLst>
                </a:gridCol>
                <a:gridCol w="996265">
                  <a:extLst>
                    <a:ext uri="{9D8B030D-6E8A-4147-A177-3AD203B41FA5}">
                      <a16:colId xmlns:a16="http://schemas.microsoft.com/office/drawing/2014/main" val="254749234"/>
                    </a:ext>
                  </a:extLst>
                </a:gridCol>
                <a:gridCol w="996265">
                  <a:extLst>
                    <a:ext uri="{9D8B030D-6E8A-4147-A177-3AD203B41FA5}">
                      <a16:colId xmlns:a16="http://schemas.microsoft.com/office/drawing/2014/main" val="693762418"/>
                    </a:ext>
                  </a:extLst>
                </a:gridCol>
                <a:gridCol w="996265">
                  <a:extLst>
                    <a:ext uri="{9D8B030D-6E8A-4147-A177-3AD203B41FA5}">
                      <a16:colId xmlns:a16="http://schemas.microsoft.com/office/drawing/2014/main" val="542741174"/>
                    </a:ext>
                  </a:extLst>
                </a:gridCol>
              </a:tblGrid>
              <a:tr h="66984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strike="noStrike" kern="1200" dirty="0" err="1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Wedi</a:t>
                      </a:r>
                      <a:r>
                        <a:rPr lang="en-GB" sz="1400" b="1" u="none" strike="noStrike" kern="12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u="none" strike="noStrike" kern="1200" dirty="0" err="1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cofrestru</a:t>
                      </a:r>
                      <a:r>
                        <a:rPr lang="en-GB" sz="1400" b="1" u="none" strike="noStrike" kern="12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u="none" strike="noStrike" kern="1200" dirty="0" err="1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fel</a:t>
                      </a:r>
                      <a:r>
                        <a:rPr lang="en-GB" sz="1400" b="1" u="none" strike="noStrike" kern="12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GCD AB/ Registered as FE LSW</a:t>
                      </a:r>
                    </a:p>
                  </a:txBody>
                  <a:tcPr marL="9525" marR="9525" marT="9525" marB="0" anchor="ctr">
                    <a:solidFill>
                      <a:srgbClr val="295D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strike="noStrike" kern="1200" dirty="0" err="1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Wedi</a:t>
                      </a:r>
                      <a:r>
                        <a:rPr lang="en-GB" sz="1400" b="1" u="none" strike="noStrike" kern="12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u="none" strike="noStrike" kern="1200" dirty="0" err="1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cofrestu</a:t>
                      </a:r>
                      <a:r>
                        <a:rPr lang="en-GB" sz="1400" b="1" u="none" strike="noStrike" kern="12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u="none" strike="noStrike" kern="1200" dirty="0" err="1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1400" b="1" u="none" strike="noStrike" kern="12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u="none" strike="noStrike" kern="1200" dirty="0" err="1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categori</a:t>
                      </a:r>
                      <a:r>
                        <a:rPr lang="en-GB" sz="1400" b="1" u="none" strike="noStrike" kern="12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u="none" strike="noStrike" kern="1200" dirty="0" err="1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arall</a:t>
                      </a:r>
                      <a:r>
                        <a:rPr lang="en-GB" sz="1400" b="1" u="none" strike="noStrike" kern="12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Registered in another category</a:t>
                      </a:r>
                    </a:p>
                  </a:txBody>
                  <a:tcPr marL="9525" marR="9525" marT="9525" marB="0" anchor="ctr">
                    <a:solidFill>
                      <a:srgbClr val="295D7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17A3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strike="noStrike" kern="1200" dirty="0" err="1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Heb</a:t>
                      </a:r>
                      <a:r>
                        <a:rPr lang="en-GB" sz="1400" b="1" u="none" strike="noStrike" kern="12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u="none" strike="noStrike" kern="1200" dirty="0" err="1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gofrestru</a:t>
                      </a:r>
                      <a:r>
                        <a:rPr lang="en-GB" sz="1400" b="1" u="none" strike="noStrike" kern="12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/Not registered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95D7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17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185242"/>
                  </a:ext>
                </a:extLst>
              </a:tr>
              <a:tr h="44983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u="none" strike="noStrike" dirty="0" err="1">
                          <a:solidFill>
                            <a:srgbClr val="F2F2F2"/>
                          </a:solidFill>
                          <a:effectLst/>
                        </a:rPr>
                        <a:t>Nifer</a:t>
                      </a:r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/ Number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%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u="none" strike="noStrike" dirty="0" err="1">
                          <a:solidFill>
                            <a:srgbClr val="F2F2F2"/>
                          </a:solidFill>
                          <a:effectLst/>
                        </a:rPr>
                        <a:t>Nifer</a:t>
                      </a:r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/ Number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%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u="none" strike="noStrike" dirty="0" err="1">
                          <a:solidFill>
                            <a:srgbClr val="F2F2F2"/>
                          </a:solidFill>
                          <a:effectLst/>
                        </a:rPr>
                        <a:t>Nifer</a:t>
                      </a:r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/ Number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%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95D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965287"/>
                  </a:ext>
                </a:extLst>
              </a:tr>
              <a:tr h="449834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Siaradwyr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Cymraeg / Welsh speakers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76115924"/>
                  </a:ext>
                </a:extLst>
              </a:tr>
              <a:tr h="449834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Siaradwyr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di-Cymraeg / Non-Welsh speakers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1,709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61.8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70.4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1,574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66.4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3996527"/>
                  </a:ext>
                </a:extLst>
              </a:tr>
              <a:tr h="409444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Anhysbus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/ Unknown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665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29672568"/>
                  </a:ext>
                </a:extLst>
              </a:tr>
              <a:tr h="44983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strike="noStrike" dirty="0" err="1">
                          <a:solidFill>
                            <a:srgbClr val="F2F2F2"/>
                          </a:solidFill>
                          <a:effectLst/>
                        </a:rPr>
                        <a:t>Cyfanswm</a:t>
                      </a:r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 / Total 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2,767</a:t>
                      </a:r>
                    </a:p>
                  </a:txBody>
                  <a:tcPr marL="6350" marR="6350" marT="6350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350" marR="6350" marT="6350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321</a:t>
                      </a:r>
                    </a:p>
                  </a:txBody>
                  <a:tcPr marL="6350" marR="6350" marT="6350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350" marR="6350" marT="6350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2,371</a:t>
                      </a:r>
                    </a:p>
                  </a:txBody>
                  <a:tcPr marL="6350" marR="6350" marT="6350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350" marR="6350" marT="6350" marB="0" anchor="ctr">
                    <a:solidFill>
                      <a:srgbClr val="295D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712227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13B94CB-678C-423B-ADE9-ABF8AC966C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195001"/>
              </p:ext>
            </p:extLst>
          </p:nvPr>
        </p:nvGraphicFramePr>
        <p:xfrm>
          <a:off x="100084" y="3622603"/>
          <a:ext cx="3376524" cy="2882061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847552">
                  <a:extLst>
                    <a:ext uri="{9D8B030D-6E8A-4147-A177-3AD203B41FA5}">
                      <a16:colId xmlns:a16="http://schemas.microsoft.com/office/drawing/2014/main" val="1132274150"/>
                    </a:ext>
                  </a:extLst>
                </a:gridCol>
                <a:gridCol w="764486">
                  <a:extLst>
                    <a:ext uri="{9D8B030D-6E8A-4147-A177-3AD203B41FA5}">
                      <a16:colId xmlns:a16="http://schemas.microsoft.com/office/drawing/2014/main" val="1349519290"/>
                    </a:ext>
                  </a:extLst>
                </a:gridCol>
                <a:gridCol w="764486">
                  <a:extLst>
                    <a:ext uri="{9D8B030D-6E8A-4147-A177-3AD203B41FA5}">
                      <a16:colId xmlns:a16="http://schemas.microsoft.com/office/drawing/2014/main" val="3815520300"/>
                    </a:ext>
                  </a:extLst>
                </a:gridCol>
              </a:tblGrid>
              <a:tr h="49122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strike="noStrike" kern="12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Mawrth / March 2024</a:t>
                      </a:r>
                    </a:p>
                  </a:txBody>
                  <a:tcPr marL="9525" marR="9525" marT="9525" marB="0" anchor="ctr">
                    <a:solidFill>
                      <a:srgbClr val="295D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185242"/>
                  </a:ext>
                </a:extLst>
              </a:tr>
              <a:tr h="49122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u="none" strike="noStrike" dirty="0" err="1">
                          <a:solidFill>
                            <a:srgbClr val="F2F2F2"/>
                          </a:solidFill>
                          <a:effectLst/>
                        </a:rPr>
                        <a:t>Nifer</a:t>
                      </a:r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/ Number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%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95D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965287"/>
                  </a:ext>
                </a:extLst>
              </a:tr>
              <a:tr h="48765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Wedi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Cofrestru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/ Registered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2,767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50.7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76115924"/>
                  </a:ext>
                </a:extLst>
              </a:tr>
              <a:tr h="72790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Cofrestru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mewn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categori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arall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/ Registered in another category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93620377"/>
                  </a:ext>
                </a:extLst>
              </a:tr>
              <a:tr h="24740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Heb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gofrestru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/ Not Registered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2,371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43.4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10757494"/>
                  </a:ext>
                </a:extLst>
              </a:tr>
              <a:tr h="25097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strike="noStrike" dirty="0" err="1">
                          <a:solidFill>
                            <a:srgbClr val="F2F2F2"/>
                          </a:solidFill>
                          <a:effectLst/>
                        </a:rPr>
                        <a:t>Cyfanswm</a:t>
                      </a:r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 / Total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5,459</a:t>
                      </a:r>
                    </a:p>
                  </a:txBody>
                  <a:tcPr marL="6350" marR="6350" marT="6350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350" marR="6350" marT="6350" marB="0" anchor="ctr">
                    <a:solidFill>
                      <a:srgbClr val="295D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712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689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BF322AE-B71A-4406-8EC8-F8E2A326BB24}"/>
              </a:ext>
            </a:extLst>
          </p:cNvPr>
          <p:cNvSpPr txBox="1">
            <a:spLocks/>
          </p:cNvSpPr>
          <p:nvPr/>
        </p:nvSpPr>
        <p:spPr>
          <a:xfrm>
            <a:off x="259535" y="175114"/>
            <a:ext cx="4769665" cy="1009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17A37"/>
                </a:solidFill>
                <a:latin typeface="+mn-lt"/>
                <a:ea typeface="+mn-ea"/>
                <a:cs typeface="Poppins SemiBold" panose="00000700000000000000" pitchFamily="50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3400" b="1" i="0" u="none" strike="noStrike" kern="1200" cap="none" spc="0" normalizeH="0" baseline="0" noProof="0" dirty="0">
              <a:ln>
                <a:noFill/>
              </a:ln>
              <a:solidFill>
                <a:srgbClr val="017A37"/>
              </a:solidFill>
              <a:effectLst/>
              <a:uLnTx/>
              <a:uFillTx/>
              <a:latin typeface="Calibri" panose="020F0502020204030204"/>
              <a:ea typeface="+mn-ea"/>
              <a:cs typeface="Poppins SemiBold" panose="00000700000000000000" pitchFamily="50" charset="0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A047E64-E110-4068-A365-5757A8289F54}"/>
              </a:ext>
            </a:extLst>
          </p:cNvPr>
          <p:cNvSpPr txBox="1">
            <a:spLocks/>
          </p:cNvSpPr>
          <p:nvPr/>
        </p:nvSpPr>
        <p:spPr>
          <a:xfrm>
            <a:off x="0" y="4997"/>
            <a:ext cx="4769665" cy="469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17A37"/>
                </a:solidFill>
                <a:latin typeface="+mn-lt"/>
                <a:ea typeface="+mn-ea"/>
                <a:cs typeface="Poppins SemiBold" panose="00000700000000000000" pitchFamily="50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295D75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Dargadwedd</a:t>
            </a:r>
            <a:endParaRPr kumimoji="0" lang="en-GB" sz="3400" b="1" i="0" u="none" strike="noStrike" kern="1200" cap="none" spc="0" normalizeH="0" baseline="0" noProof="0" dirty="0">
              <a:ln>
                <a:noFill/>
              </a:ln>
              <a:solidFill>
                <a:srgbClr val="295D75"/>
              </a:solidFill>
              <a:effectLst/>
              <a:uLnTx/>
              <a:uFillTx/>
              <a:latin typeface="Calibri" panose="020F0502020204030204"/>
              <a:ea typeface="+mn-ea"/>
              <a:cs typeface="Poppins SemiBold" panose="00000700000000000000" pitchFamily="50" charset="0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4DADB8E-0BF3-4BC7-B543-E4BF849EBFC0}"/>
              </a:ext>
            </a:extLst>
          </p:cNvPr>
          <p:cNvSpPr txBox="1">
            <a:spLocks/>
          </p:cNvSpPr>
          <p:nvPr/>
        </p:nvSpPr>
        <p:spPr>
          <a:xfrm>
            <a:off x="6096000" y="0"/>
            <a:ext cx="5049795" cy="469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17A37"/>
                </a:solidFill>
                <a:latin typeface="+mn-lt"/>
                <a:ea typeface="+mn-ea"/>
                <a:cs typeface="Poppins SemiBold" panose="00000700000000000000" pitchFamily="50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srgbClr val="295D75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Retention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D07891B-1962-4421-B140-6EF42121A7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47135"/>
              </p:ext>
            </p:extLst>
          </p:nvPr>
        </p:nvGraphicFramePr>
        <p:xfrm>
          <a:off x="144599" y="531495"/>
          <a:ext cx="10756281" cy="2865755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5885577">
                  <a:extLst>
                    <a:ext uri="{9D8B030D-6E8A-4147-A177-3AD203B41FA5}">
                      <a16:colId xmlns:a16="http://schemas.microsoft.com/office/drawing/2014/main" val="1132274150"/>
                    </a:ext>
                  </a:extLst>
                </a:gridCol>
                <a:gridCol w="2435352">
                  <a:extLst>
                    <a:ext uri="{9D8B030D-6E8A-4147-A177-3AD203B41FA5}">
                      <a16:colId xmlns:a16="http://schemas.microsoft.com/office/drawing/2014/main" val="1349519290"/>
                    </a:ext>
                  </a:extLst>
                </a:gridCol>
                <a:gridCol w="2435352">
                  <a:extLst>
                    <a:ext uri="{9D8B030D-6E8A-4147-A177-3AD203B41FA5}">
                      <a16:colId xmlns:a16="http://schemas.microsoft.com/office/drawing/2014/main" val="3815520300"/>
                    </a:ext>
                  </a:extLst>
                </a:gridCol>
              </a:tblGrid>
              <a:tr h="2160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strike="noStrike" kern="1200" dirty="0" err="1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Heb</a:t>
                      </a:r>
                      <a:r>
                        <a:rPr lang="en-GB" sz="1400" b="1" u="none" strike="noStrike" kern="12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u="none" strike="noStrike" kern="1200" dirty="0" err="1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Cofrestru</a:t>
                      </a:r>
                      <a:r>
                        <a:rPr lang="en-GB" sz="1400" b="1" u="none" strike="noStrike" kern="12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u="none" strike="noStrike" kern="1200" dirty="0" err="1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yn</a:t>
                      </a:r>
                      <a:r>
                        <a:rPr lang="en-GB" sz="1400" b="1" u="none" strike="noStrike" kern="12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Poppins SemiBold" panose="00000700000000000000" pitchFamily="50" charset="0"/>
                        </a:rPr>
                        <a:t>ô</a:t>
                      </a:r>
                      <a:r>
                        <a:rPr lang="en-GB" sz="1400" b="1" u="none" strike="noStrike" kern="12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 </a:t>
                      </a:r>
                      <a:r>
                        <a:rPr lang="en-GB" sz="1400" b="1" u="none" strike="noStrike" kern="1200" dirty="0" err="1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oedran</a:t>
                      </a:r>
                      <a:r>
                        <a:rPr lang="en-GB" sz="1400" b="1" u="none" strike="noStrike" kern="12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Not registered by age</a:t>
                      </a:r>
                    </a:p>
                  </a:txBody>
                  <a:tcPr marL="9525" marR="9525" marT="9525" marB="0" anchor="ctr">
                    <a:solidFill>
                      <a:srgbClr val="295D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185242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u="none" strike="noStrike" dirty="0" err="1">
                          <a:solidFill>
                            <a:srgbClr val="F2F2F2"/>
                          </a:solidFill>
                          <a:effectLst/>
                        </a:rPr>
                        <a:t>Nifer</a:t>
                      </a:r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/ Number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%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95D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96528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30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761159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30 - 34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9362037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35 - 39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1075749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40 - 44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7960035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45 - 49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0647396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50 - 54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6852711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55 - 59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7054171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60 - 64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3352323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65 - 69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399652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70+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2967256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strike="noStrike" dirty="0" err="1">
                          <a:solidFill>
                            <a:srgbClr val="F2F2F2"/>
                          </a:solidFill>
                          <a:effectLst/>
                        </a:rPr>
                        <a:t>Cyfanswm</a:t>
                      </a:r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 </a:t>
                      </a:r>
                      <a:r>
                        <a:rPr lang="en-GB" sz="1400" b="1" u="none" strike="noStrike" dirty="0" err="1">
                          <a:solidFill>
                            <a:srgbClr val="F2F2F2"/>
                          </a:solidFill>
                          <a:effectLst/>
                        </a:rPr>
                        <a:t>heb</a:t>
                      </a:r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 </a:t>
                      </a:r>
                      <a:r>
                        <a:rPr lang="en-GB" sz="1400" b="1" u="none" strike="noStrike" dirty="0" err="1">
                          <a:solidFill>
                            <a:srgbClr val="F2F2F2"/>
                          </a:solidFill>
                          <a:effectLst/>
                        </a:rPr>
                        <a:t>cofrestru</a:t>
                      </a:r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/ Total not registered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2,371</a:t>
                      </a:r>
                    </a:p>
                  </a:txBody>
                  <a:tcPr marL="6350" marR="6350" marT="6350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6350" marR="6350" marT="6350" marB="0" anchor="ctr">
                    <a:solidFill>
                      <a:srgbClr val="295D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712227"/>
                  </a:ext>
                </a:extLst>
              </a:tr>
            </a:tbl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F7C46C9-5657-412F-B9F2-2C4B21D6E9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1871442"/>
              </p:ext>
            </p:extLst>
          </p:nvPr>
        </p:nvGraphicFramePr>
        <p:xfrm>
          <a:off x="144599" y="3544584"/>
          <a:ext cx="11892726" cy="3009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4B00B40-BEC3-4508-A649-4940D32A5664}"/>
              </a:ext>
            </a:extLst>
          </p:cNvPr>
          <p:cNvSpPr txBox="1">
            <a:spLocks/>
          </p:cNvSpPr>
          <p:nvPr/>
        </p:nvSpPr>
        <p:spPr>
          <a:xfrm>
            <a:off x="144600" y="6559704"/>
            <a:ext cx="2761886" cy="311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17A37"/>
                </a:solidFill>
                <a:latin typeface="+mn-lt"/>
                <a:ea typeface="+mn-ea"/>
                <a:cs typeface="Poppins SemiBold" panose="00000700000000000000" pitchFamily="50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err="1">
                <a:solidFill>
                  <a:schemeClr val="bg1"/>
                </a:solidFill>
              </a:rPr>
              <a:t>Gweithwyr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Cymorth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Dysgu</a:t>
            </a:r>
            <a:r>
              <a:rPr lang="en-GB" sz="1200" dirty="0">
                <a:solidFill>
                  <a:schemeClr val="bg1"/>
                </a:solidFill>
              </a:rPr>
              <a:t> AB/FE LSW </a:t>
            </a:r>
          </a:p>
        </p:txBody>
      </p:sp>
    </p:spTree>
    <p:extLst>
      <p:ext uri="{BB962C8B-B14F-4D97-AF65-F5344CB8AC3E}">
        <p14:creationId xmlns:p14="http://schemas.microsoft.com/office/powerpoint/2010/main" val="191464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Ymarferwyr</a:t>
            </a:r>
            <a:r>
              <a:rPr lang="en-GB" dirty="0"/>
              <a:t> </a:t>
            </a:r>
            <a:r>
              <a:rPr lang="en-GB" dirty="0" err="1"/>
              <a:t>Dysgu</a:t>
            </a:r>
            <a:r>
              <a:rPr lang="en-GB" dirty="0"/>
              <a:t> </a:t>
            </a:r>
            <a:r>
              <a:rPr lang="en-GB" dirty="0" err="1"/>
              <a:t>Seiliedig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Waith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Work-Based Learning Practitioners</a:t>
            </a:r>
          </a:p>
        </p:txBody>
      </p:sp>
    </p:spTree>
    <p:extLst>
      <p:ext uri="{BB962C8B-B14F-4D97-AF65-F5344CB8AC3E}">
        <p14:creationId xmlns:p14="http://schemas.microsoft.com/office/powerpoint/2010/main" val="2624979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6D4D20C-0C6B-4DE2-801C-E70345C008B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769665" cy="10216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17A37"/>
                </a:solidFill>
                <a:latin typeface="+mn-lt"/>
                <a:ea typeface="+mn-ea"/>
                <a:cs typeface="Poppins SemiBold" panose="00000700000000000000" pitchFamily="50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400" dirty="0" err="1"/>
              <a:t>Demograffeg</a:t>
            </a:r>
            <a:r>
              <a:rPr lang="en-GB" sz="3400" dirty="0"/>
              <a:t> 2024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5E7A901-4E0E-4F59-AD83-8CBA7310DDBB}"/>
              </a:ext>
            </a:extLst>
          </p:cNvPr>
          <p:cNvSpPr txBox="1">
            <a:spLocks/>
          </p:cNvSpPr>
          <p:nvPr/>
        </p:nvSpPr>
        <p:spPr>
          <a:xfrm>
            <a:off x="6111240" y="-825"/>
            <a:ext cx="5034555" cy="10224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17A37"/>
                </a:solidFill>
                <a:latin typeface="+mn-lt"/>
                <a:ea typeface="+mn-ea"/>
                <a:cs typeface="Poppins SemiBold" panose="00000700000000000000" pitchFamily="50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400" dirty="0"/>
              <a:t>2024 Demographics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18B7D093-3E6A-4FED-9232-FD346FCE78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8002719"/>
              </p:ext>
            </p:extLst>
          </p:nvPr>
        </p:nvGraphicFramePr>
        <p:xfrm>
          <a:off x="6868042" y="539061"/>
          <a:ext cx="5179786" cy="3029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112FB55F-E8F8-44F9-930A-8B7DCA964F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5573122"/>
              </p:ext>
            </p:extLst>
          </p:nvPr>
        </p:nvGraphicFramePr>
        <p:xfrm>
          <a:off x="-1166114" y="539062"/>
          <a:ext cx="5179786" cy="3029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79B752A-B665-4A3F-A5E3-B048051F9A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645717"/>
              </p:ext>
            </p:extLst>
          </p:nvPr>
        </p:nvGraphicFramePr>
        <p:xfrm>
          <a:off x="2847557" y="562018"/>
          <a:ext cx="4952804" cy="3050540"/>
        </p:xfrm>
        <a:graphic>
          <a:graphicData uri="http://schemas.openxmlformats.org/drawingml/2006/table">
            <a:tbl>
              <a:tblPr/>
              <a:tblGrid>
                <a:gridCol w="3319203">
                  <a:extLst>
                    <a:ext uri="{9D8B030D-6E8A-4147-A177-3AD203B41FA5}">
                      <a16:colId xmlns:a16="http://schemas.microsoft.com/office/drawing/2014/main" val="3481760527"/>
                    </a:ext>
                  </a:extLst>
                </a:gridCol>
                <a:gridCol w="1179576">
                  <a:extLst>
                    <a:ext uri="{9D8B030D-6E8A-4147-A177-3AD203B41FA5}">
                      <a16:colId xmlns:a16="http://schemas.microsoft.com/office/drawing/2014/main" val="3068044125"/>
                    </a:ext>
                  </a:extLst>
                </a:gridCol>
                <a:gridCol w="454025">
                  <a:extLst>
                    <a:ext uri="{9D8B030D-6E8A-4147-A177-3AD203B41FA5}">
                      <a16:colId xmlns:a16="http://schemas.microsoft.com/office/drawing/2014/main" val="2376407457"/>
                    </a:ext>
                  </a:extLst>
                </a:gridCol>
              </a:tblGrid>
              <a:tr h="19757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 dirty="0" err="1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Grwp</a:t>
                      </a:r>
                      <a:r>
                        <a:rPr lang="en-GB" sz="1400" b="1" i="0" u="none" strike="noStrike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400" b="1" i="0" u="none" strike="noStrike" dirty="0" err="1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Ethnig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A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A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444360"/>
                  </a:ext>
                </a:extLst>
              </a:tr>
              <a:tr h="19757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i="0" u="none" strike="noStrike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Nifer / Number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A3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i="0" u="none" strike="noStrike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298993"/>
                  </a:ext>
                </a:extLst>
              </a:tr>
              <a:tr h="197574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Gwyn / White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3,049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2252530"/>
                  </a:ext>
                </a:extLst>
              </a:tr>
              <a:tr h="389438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Cymysg neu nifer o grwpiau ethnig / Mixed or multiple ethnic groups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7743694"/>
                  </a:ext>
                </a:extLst>
              </a:tr>
              <a:tr h="389438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Asiaidd neu Asiaidd Prydeinig / Asian or Asian British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8395278"/>
                  </a:ext>
                </a:extLst>
              </a:tr>
              <a:tr h="389438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Du, Affricanaidd, Carib</a:t>
                      </a:r>
                      <a:r>
                        <a:rPr lang="az-Cyrl-A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ї</a:t>
                      </a: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aidd neu Du Prydeinig / Black, African, Caribbean or Black British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5701880"/>
                  </a:ext>
                </a:extLst>
              </a:tr>
              <a:tr h="197574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Grwp ethnig arall / Other ethnic groups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5922805"/>
                  </a:ext>
                </a:extLst>
              </a:tr>
              <a:tr h="389438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Ddim eisiau ei gofnodi / Do not wish to disclose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5999028"/>
                  </a:ext>
                </a:extLst>
              </a:tr>
              <a:tr h="197574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Anhysbus / Unknown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1104561"/>
                  </a:ext>
                </a:extLst>
              </a:tr>
              <a:tr h="197574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i="0" u="none" strike="noStrike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Cyfanswm / 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A3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i="0" u="none" strike="noStrike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3,533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A3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i="0" u="none" strike="noStrike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808903"/>
                  </a:ext>
                </a:extLst>
              </a:tr>
            </a:tbl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2792AF79-1FA1-4273-8941-00F0D229D7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3972196"/>
              </p:ext>
            </p:extLst>
          </p:nvPr>
        </p:nvGraphicFramePr>
        <p:xfrm>
          <a:off x="-92149" y="3589601"/>
          <a:ext cx="4313275" cy="2944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33834843-E7D4-4FF3-BA6E-354982B8E0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5530080"/>
              </p:ext>
            </p:extLst>
          </p:nvPr>
        </p:nvGraphicFramePr>
        <p:xfrm>
          <a:off x="4221126" y="3578252"/>
          <a:ext cx="8229600" cy="2944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97A54C-BEDB-4CD8-BB9C-C9C1F02634E0}"/>
              </a:ext>
            </a:extLst>
          </p:cNvPr>
          <p:cNvCxnSpPr>
            <a:cxnSpLocks/>
          </p:cNvCxnSpPr>
          <p:nvPr/>
        </p:nvCxnSpPr>
        <p:spPr>
          <a:xfrm>
            <a:off x="4221126" y="3742662"/>
            <a:ext cx="0" cy="269003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D7626DD-8979-446E-9209-85D5AA06E496}"/>
              </a:ext>
            </a:extLst>
          </p:cNvPr>
          <p:cNvCxnSpPr>
            <a:cxnSpLocks/>
          </p:cNvCxnSpPr>
          <p:nvPr/>
        </p:nvCxnSpPr>
        <p:spPr>
          <a:xfrm flipH="1">
            <a:off x="74429" y="3679899"/>
            <a:ext cx="1197339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F1DCE54-1F7A-4CB0-8EDC-9059AEBAECBA}"/>
              </a:ext>
            </a:extLst>
          </p:cNvPr>
          <p:cNvCxnSpPr>
            <a:cxnSpLocks/>
          </p:cNvCxnSpPr>
          <p:nvPr/>
        </p:nvCxnSpPr>
        <p:spPr>
          <a:xfrm>
            <a:off x="2714848" y="530119"/>
            <a:ext cx="0" cy="300636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49377FE-1573-48CC-9E31-E2E3F8EA1E7E}"/>
              </a:ext>
            </a:extLst>
          </p:cNvPr>
          <p:cNvCxnSpPr>
            <a:cxnSpLocks/>
          </p:cNvCxnSpPr>
          <p:nvPr/>
        </p:nvCxnSpPr>
        <p:spPr>
          <a:xfrm>
            <a:off x="7928348" y="530119"/>
            <a:ext cx="0" cy="300636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B1AF91A-4B35-4CAB-A4AE-2C8222380CB6}"/>
              </a:ext>
            </a:extLst>
          </p:cNvPr>
          <p:cNvSpPr txBox="1">
            <a:spLocks/>
          </p:cNvSpPr>
          <p:nvPr/>
        </p:nvSpPr>
        <p:spPr>
          <a:xfrm>
            <a:off x="144600" y="6554444"/>
            <a:ext cx="3055800" cy="317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17A37"/>
                </a:solidFill>
                <a:latin typeface="+mn-lt"/>
                <a:ea typeface="+mn-ea"/>
                <a:cs typeface="Poppins SemiBold" panose="00000700000000000000" pitchFamily="50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err="1">
                <a:solidFill>
                  <a:schemeClr val="bg1"/>
                </a:solidFill>
              </a:rPr>
              <a:t>Ymarferwyr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Dysgu</a:t>
            </a:r>
            <a:r>
              <a:rPr lang="en-GB" sz="1200" dirty="0">
                <a:solidFill>
                  <a:schemeClr val="bg1"/>
                </a:solidFill>
              </a:rPr>
              <a:t> SAW/WBL Practitioners </a:t>
            </a:r>
          </a:p>
        </p:txBody>
      </p:sp>
    </p:spTree>
    <p:extLst>
      <p:ext uri="{BB962C8B-B14F-4D97-AF65-F5344CB8AC3E}">
        <p14:creationId xmlns:p14="http://schemas.microsoft.com/office/powerpoint/2010/main" val="3620099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9AE9912-D7D7-4C48-970D-57DF3EAE7BC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769665" cy="10216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17A37"/>
                </a:solidFill>
                <a:latin typeface="+mn-lt"/>
                <a:ea typeface="+mn-ea"/>
                <a:cs typeface="Poppins SemiBold" panose="00000700000000000000" pitchFamily="50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D7D7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Demograffeg</a:t>
            </a: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srgbClr val="0D7D7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</a:t>
            </a:r>
            <a:r>
              <a:rPr kumimoji="0" lang="en-GB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D7D7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sy’n</a:t>
            </a: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srgbClr val="0D7D7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</a:t>
            </a:r>
            <a:r>
              <a:rPr kumimoji="0" lang="en-GB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D7D7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Siarad</a:t>
            </a: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srgbClr val="0D7D7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Cymraeg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3A24DB7-EE2B-4444-9EEB-95D13040E05D}"/>
              </a:ext>
            </a:extLst>
          </p:cNvPr>
          <p:cNvSpPr txBox="1">
            <a:spLocks/>
          </p:cNvSpPr>
          <p:nvPr/>
        </p:nvSpPr>
        <p:spPr>
          <a:xfrm>
            <a:off x="6111240" y="-825"/>
            <a:ext cx="5034555" cy="10224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17A37"/>
                </a:solidFill>
                <a:latin typeface="+mn-lt"/>
                <a:ea typeface="+mn-ea"/>
                <a:cs typeface="Poppins SemiBold" panose="00000700000000000000" pitchFamily="50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srgbClr val="0D7D7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Welsh Speaking Demographics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FD9CB6AA-D34A-4D92-882F-CF34FACC7E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0980684"/>
              </p:ext>
            </p:extLst>
          </p:nvPr>
        </p:nvGraphicFramePr>
        <p:xfrm>
          <a:off x="144600" y="1021652"/>
          <a:ext cx="11787865" cy="2674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0DE0E1D-2EDD-4412-A56C-B9E95D298ECE}"/>
              </a:ext>
            </a:extLst>
          </p:cNvPr>
          <p:cNvSpPr txBox="1">
            <a:spLocks/>
          </p:cNvSpPr>
          <p:nvPr/>
        </p:nvSpPr>
        <p:spPr>
          <a:xfrm>
            <a:off x="255079" y="1082612"/>
            <a:ext cx="11719789" cy="33461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17A37"/>
                </a:solidFill>
                <a:latin typeface="+mn-lt"/>
                <a:ea typeface="+mn-ea"/>
                <a:cs typeface="Poppins SemiBold" panose="00000700000000000000" pitchFamily="50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Siaradwyr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Cymraeg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yn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ôl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rhywedd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o’i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gymharu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a di-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Gymraeg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/ Welsh speakers by gender compared to non-Welsh speakers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94E4685-3A81-412D-A89E-7CE8D83ADD51}"/>
              </a:ext>
            </a:extLst>
          </p:cNvPr>
          <p:cNvSpPr txBox="1">
            <a:spLocks/>
          </p:cNvSpPr>
          <p:nvPr/>
        </p:nvSpPr>
        <p:spPr>
          <a:xfrm>
            <a:off x="255080" y="3724667"/>
            <a:ext cx="11719788" cy="33461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17A37"/>
                </a:solidFill>
                <a:latin typeface="+mn-lt"/>
                <a:ea typeface="+mn-ea"/>
                <a:cs typeface="Poppins SemiBold" panose="00000700000000000000" pitchFamily="50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Siaradwyr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Cymraeg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yn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ôl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oedran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o’i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gymharu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a di-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Gymraeg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/ Welsh speakers by age compared to non-Welsh speakers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5767A0A-8C95-4A1E-BF97-DCD569DCF188}"/>
              </a:ext>
            </a:extLst>
          </p:cNvPr>
          <p:cNvSpPr txBox="1">
            <a:spLocks/>
          </p:cNvSpPr>
          <p:nvPr/>
        </p:nvSpPr>
        <p:spPr>
          <a:xfrm>
            <a:off x="144600" y="6554444"/>
            <a:ext cx="3055800" cy="317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17A37"/>
                </a:solidFill>
                <a:latin typeface="+mn-lt"/>
                <a:ea typeface="+mn-ea"/>
                <a:cs typeface="Poppins SemiBold" panose="00000700000000000000" pitchFamily="50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err="1">
                <a:solidFill>
                  <a:schemeClr val="bg1"/>
                </a:solidFill>
              </a:rPr>
              <a:t>Ymarferwyr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Dysgu</a:t>
            </a:r>
            <a:r>
              <a:rPr lang="en-GB" sz="1200" dirty="0">
                <a:solidFill>
                  <a:schemeClr val="bg1"/>
                </a:solidFill>
              </a:rPr>
              <a:t> SAW/WBL Practitioners 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2E91D165-CA1F-42A9-9A14-982C1434C9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2972704"/>
              </p:ext>
            </p:extLst>
          </p:nvPr>
        </p:nvGraphicFramePr>
        <p:xfrm>
          <a:off x="212677" y="3598333"/>
          <a:ext cx="11762191" cy="3114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00416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Cefndir</a:t>
            </a:r>
            <a:r>
              <a:rPr lang="en-GB" dirty="0"/>
              <a:t> y </a:t>
            </a:r>
            <a:r>
              <a:rPr lang="en-GB" dirty="0" err="1"/>
              <a:t>Gofrestr</a:t>
            </a:r>
            <a:r>
              <a:rPr lang="en-GB" dirty="0"/>
              <a:t> a data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gyfer</a:t>
            </a:r>
            <a:r>
              <a:rPr lang="en-GB" dirty="0"/>
              <a:t> y </a:t>
            </a:r>
            <a:r>
              <a:rPr lang="en-GB" dirty="0" err="1"/>
              <a:t>grwpiau</a:t>
            </a:r>
            <a:r>
              <a:rPr lang="en-GB" dirty="0"/>
              <a:t> </a:t>
            </a:r>
            <a:r>
              <a:rPr lang="en-GB" dirty="0" err="1"/>
              <a:t>cofrestredig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Data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dirty="0" err="1">
                <a:solidFill>
                  <a:srgbClr val="007534"/>
                </a:solidFill>
                <a:latin typeface="+mn-lt"/>
              </a:rPr>
              <a:t>Athrawon</a:t>
            </a:r>
            <a:r>
              <a:rPr lang="en-GB" dirty="0">
                <a:solidFill>
                  <a:srgbClr val="007534"/>
                </a:solidFill>
                <a:latin typeface="+mn-lt"/>
              </a:rPr>
              <a:t> </a:t>
            </a:r>
            <a:r>
              <a:rPr lang="en-GB" dirty="0" err="1">
                <a:solidFill>
                  <a:srgbClr val="007534"/>
                </a:solidFill>
                <a:latin typeface="+mn-lt"/>
              </a:rPr>
              <a:t>Addysg</a:t>
            </a:r>
            <a:r>
              <a:rPr lang="en-GB" dirty="0">
                <a:solidFill>
                  <a:srgbClr val="007534"/>
                </a:solidFill>
                <a:latin typeface="+mn-lt"/>
              </a:rPr>
              <a:t> </a:t>
            </a:r>
            <a:r>
              <a:rPr lang="en-GB" dirty="0" err="1">
                <a:solidFill>
                  <a:srgbClr val="007534"/>
                </a:solidFill>
                <a:latin typeface="+mn-lt"/>
              </a:rPr>
              <a:t>Bellach</a:t>
            </a:r>
            <a:endParaRPr lang="en-GB" dirty="0">
              <a:solidFill>
                <a:srgbClr val="007534"/>
              </a:solidFill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dirty="0" err="1">
                <a:solidFill>
                  <a:srgbClr val="007534"/>
                </a:solidFill>
                <a:latin typeface="+mn-lt"/>
              </a:rPr>
              <a:t>Gweithwyr</a:t>
            </a:r>
            <a:r>
              <a:rPr lang="en-GB" dirty="0">
                <a:solidFill>
                  <a:srgbClr val="007534"/>
                </a:solidFill>
                <a:latin typeface="+mn-lt"/>
              </a:rPr>
              <a:t> </a:t>
            </a:r>
            <a:r>
              <a:rPr lang="en-GB" dirty="0" err="1">
                <a:solidFill>
                  <a:srgbClr val="007534"/>
                </a:solidFill>
                <a:latin typeface="+mn-lt"/>
              </a:rPr>
              <a:t>Cymorth</a:t>
            </a:r>
            <a:r>
              <a:rPr lang="en-GB" dirty="0">
                <a:solidFill>
                  <a:srgbClr val="007534"/>
                </a:solidFill>
                <a:latin typeface="+mn-lt"/>
              </a:rPr>
              <a:t> </a:t>
            </a:r>
            <a:r>
              <a:rPr lang="en-GB" dirty="0" err="1">
                <a:solidFill>
                  <a:srgbClr val="007534"/>
                </a:solidFill>
                <a:latin typeface="+mn-lt"/>
              </a:rPr>
              <a:t>Dysgu</a:t>
            </a:r>
            <a:r>
              <a:rPr lang="en-GB" dirty="0">
                <a:solidFill>
                  <a:srgbClr val="007534"/>
                </a:solidFill>
                <a:latin typeface="+mn-lt"/>
              </a:rPr>
              <a:t> </a:t>
            </a:r>
            <a:r>
              <a:rPr lang="en-GB" dirty="0" err="1">
                <a:solidFill>
                  <a:srgbClr val="007534"/>
                </a:solidFill>
                <a:latin typeface="+mn-lt"/>
              </a:rPr>
              <a:t>Addysg</a:t>
            </a:r>
            <a:r>
              <a:rPr lang="en-GB" dirty="0">
                <a:solidFill>
                  <a:srgbClr val="007534"/>
                </a:solidFill>
                <a:latin typeface="+mn-lt"/>
              </a:rPr>
              <a:t> </a:t>
            </a:r>
            <a:r>
              <a:rPr lang="en-GB" dirty="0" err="1">
                <a:solidFill>
                  <a:srgbClr val="007534"/>
                </a:solidFill>
                <a:latin typeface="+mn-lt"/>
              </a:rPr>
              <a:t>Bellach</a:t>
            </a:r>
            <a:endParaRPr lang="en-GB" dirty="0">
              <a:solidFill>
                <a:srgbClr val="007534"/>
              </a:solidFill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dirty="0" err="1">
                <a:solidFill>
                  <a:srgbClr val="007534"/>
                </a:solidFill>
                <a:latin typeface="+mn-lt"/>
              </a:rPr>
              <a:t>Ymarferwyr</a:t>
            </a:r>
            <a:r>
              <a:rPr lang="en-GB" dirty="0">
                <a:solidFill>
                  <a:srgbClr val="007534"/>
                </a:solidFill>
                <a:latin typeface="+mn-lt"/>
              </a:rPr>
              <a:t> </a:t>
            </a:r>
            <a:r>
              <a:rPr lang="en-GB" dirty="0" err="1">
                <a:solidFill>
                  <a:srgbClr val="007534"/>
                </a:solidFill>
                <a:latin typeface="+mn-lt"/>
              </a:rPr>
              <a:t>Dysgu</a:t>
            </a:r>
            <a:r>
              <a:rPr lang="en-GB" dirty="0">
                <a:solidFill>
                  <a:srgbClr val="007534"/>
                </a:solidFill>
                <a:latin typeface="+mn-lt"/>
              </a:rPr>
              <a:t> </a:t>
            </a:r>
            <a:r>
              <a:rPr lang="en-GB" dirty="0" err="1">
                <a:solidFill>
                  <a:srgbClr val="007534"/>
                </a:solidFill>
                <a:latin typeface="+mn-lt"/>
              </a:rPr>
              <a:t>Seiliedig</a:t>
            </a:r>
            <a:r>
              <a:rPr lang="en-GB" dirty="0">
                <a:solidFill>
                  <a:srgbClr val="007534"/>
                </a:solidFill>
                <a:latin typeface="+mn-lt"/>
              </a:rPr>
              <a:t> </a:t>
            </a:r>
            <a:r>
              <a:rPr lang="en-GB" dirty="0" err="1">
                <a:solidFill>
                  <a:srgbClr val="007534"/>
                </a:solidFill>
                <a:latin typeface="+mn-lt"/>
              </a:rPr>
              <a:t>ar</a:t>
            </a:r>
            <a:r>
              <a:rPr lang="en-GB" dirty="0">
                <a:solidFill>
                  <a:srgbClr val="007534"/>
                </a:solidFill>
                <a:latin typeface="+mn-lt"/>
              </a:rPr>
              <a:t> </a:t>
            </a:r>
            <a:r>
              <a:rPr lang="en-GB" dirty="0" err="1">
                <a:solidFill>
                  <a:srgbClr val="007534"/>
                </a:solidFill>
                <a:latin typeface="+mn-lt"/>
              </a:rPr>
              <a:t>Waith</a:t>
            </a:r>
            <a:endParaRPr lang="en-GB" dirty="0">
              <a:solidFill>
                <a:srgbClr val="007534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Asesiad</a:t>
            </a:r>
            <a:r>
              <a:rPr lang="en-GB" dirty="0"/>
              <a:t> Data a </a:t>
            </a:r>
            <a:r>
              <a:rPr lang="en-GB" dirty="0" err="1"/>
              <a:t>Bynciau</a:t>
            </a:r>
            <a:r>
              <a:rPr lang="en-GB" dirty="0"/>
              <a:t> </a:t>
            </a:r>
            <a:r>
              <a:rPr lang="en-GB" dirty="0" err="1"/>
              <a:t>Addysg</a:t>
            </a:r>
            <a:r>
              <a:rPr lang="en-GB" dirty="0"/>
              <a:t> </a:t>
            </a:r>
            <a:r>
              <a:rPr lang="en-GB" dirty="0" err="1"/>
              <a:t>Bellach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Cloi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Cwestiwn</a:t>
            </a:r>
            <a:r>
              <a:rPr lang="en-GB" dirty="0"/>
              <a:t> a </a:t>
            </a:r>
            <a:r>
              <a:rPr lang="en-GB" dirty="0" err="1"/>
              <a:t>Ateb</a:t>
            </a:r>
            <a:endParaRPr lang="en-GB" dirty="0"/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264277" y="1580781"/>
            <a:ext cx="5207287" cy="4384084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Background of the Register and the data for the registered 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Data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17A37"/>
                </a:solidFill>
                <a:latin typeface="+mn-lt"/>
              </a:rPr>
              <a:t>Further Education Teachers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17A37"/>
                </a:solidFill>
                <a:latin typeface="+mn-lt"/>
              </a:rPr>
              <a:t>Further Education Learning Support Workers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17A37"/>
                </a:solidFill>
                <a:latin typeface="+mn-lt"/>
              </a:rPr>
              <a:t>Work-Based Learning Practitioners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Data Analysis on FE Subjects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Closing remarks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Q&amp;A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GB" sz="3400" dirty="0" err="1"/>
              <a:t>Trosolwg</a:t>
            </a:r>
            <a:r>
              <a:rPr lang="en-GB" sz="3400" dirty="0"/>
              <a:t> </a:t>
            </a:r>
            <a:r>
              <a:rPr lang="en-GB" sz="3400" dirty="0" err="1"/>
              <a:t>o’r</a:t>
            </a:r>
            <a:r>
              <a:rPr lang="en-GB" sz="3400" dirty="0"/>
              <a:t> </a:t>
            </a:r>
            <a:r>
              <a:rPr lang="en-GB" sz="3400" dirty="0" err="1"/>
              <a:t>Sesiwn</a:t>
            </a:r>
            <a:endParaRPr lang="en-GB" sz="3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GB" sz="3400" dirty="0"/>
              <a:t>Session Overview</a:t>
            </a:r>
          </a:p>
        </p:txBody>
      </p:sp>
    </p:spTree>
    <p:extLst>
      <p:ext uri="{BB962C8B-B14F-4D97-AF65-F5344CB8AC3E}">
        <p14:creationId xmlns:p14="http://schemas.microsoft.com/office/powerpoint/2010/main" val="2285479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9AE9912-D7D7-4C48-970D-57DF3EAE7BCF}"/>
              </a:ext>
            </a:extLst>
          </p:cNvPr>
          <p:cNvSpPr txBox="1">
            <a:spLocks/>
          </p:cNvSpPr>
          <p:nvPr/>
        </p:nvSpPr>
        <p:spPr>
          <a:xfrm>
            <a:off x="259535" y="0"/>
            <a:ext cx="4769665" cy="10216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17A37"/>
                </a:solidFill>
                <a:latin typeface="+mn-lt"/>
                <a:ea typeface="+mn-ea"/>
                <a:cs typeface="Poppins SemiBold" panose="00000700000000000000" pitchFamily="50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A8117C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Demograffeg</a:t>
            </a: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srgbClr val="A8117C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</a:t>
            </a:r>
            <a:r>
              <a:rPr kumimoji="0" lang="en-GB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A8117C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sy’n</a:t>
            </a: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srgbClr val="A8117C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</a:t>
            </a:r>
            <a:r>
              <a:rPr kumimoji="0" lang="en-GB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A8117C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Gweithio</a:t>
            </a: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srgbClr val="A8117C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</a:t>
            </a:r>
            <a:r>
              <a:rPr kumimoji="0" lang="en-GB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A8117C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yn</a:t>
            </a: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srgbClr val="A8117C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y G</a:t>
            </a:r>
            <a:r>
              <a:rPr kumimoji="0" lang="en-GB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A8117C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ymraeg</a:t>
            </a:r>
            <a:endParaRPr kumimoji="0" lang="en-GB" sz="3400" b="1" i="0" u="none" strike="noStrike" kern="1200" cap="none" spc="0" normalizeH="0" baseline="0" noProof="0" dirty="0">
              <a:ln>
                <a:noFill/>
              </a:ln>
              <a:solidFill>
                <a:srgbClr val="A8117C"/>
              </a:solidFill>
              <a:effectLst/>
              <a:uLnTx/>
              <a:uFillTx/>
              <a:latin typeface="Calibri" panose="020F0502020204030204"/>
              <a:ea typeface="+mn-ea"/>
              <a:cs typeface="Poppins SemiBold" panose="00000700000000000000" pitchFamily="50" charset="0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3A24DB7-EE2B-4444-9EEB-95D13040E05D}"/>
              </a:ext>
            </a:extLst>
          </p:cNvPr>
          <p:cNvSpPr txBox="1">
            <a:spLocks/>
          </p:cNvSpPr>
          <p:nvPr/>
        </p:nvSpPr>
        <p:spPr>
          <a:xfrm>
            <a:off x="6111240" y="-825"/>
            <a:ext cx="5034555" cy="10224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17A37"/>
                </a:solidFill>
                <a:latin typeface="+mn-lt"/>
                <a:ea typeface="+mn-ea"/>
                <a:cs typeface="Poppins SemiBold" panose="00000700000000000000" pitchFamily="50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srgbClr val="A8117C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Welsh W</a:t>
            </a:r>
            <a:r>
              <a:rPr kumimoji="0" lang="en-GB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A8117C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orking</a:t>
            </a: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srgbClr val="A8117C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Demographics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FD9CB6AA-D34A-4D92-882F-CF34FACC7E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2408761"/>
              </p:ext>
            </p:extLst>
          </p:nvPr>
        </p:nvGraphicFramePr>
        <p:xfrm>
          <a:off x="144600" y="1021652"/>
          <a:ext cx="11787865" cy="2674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0DE0E1D-2EDD-4412-A56C-B9E95D298ECE}"/>
              </a:ext>
            </a:extLst>
          </p:cNvPr>
          <p:cNvSpPr txBox="1">
            <a:spLocks/>
          </p:cNvSpPr>
          <p:nvPr/>
        </p:nvSpPr>
        <p:spPr>
          <a:xfrm>
            <a:off x="1" y="1082612"/>
            <a:ext cx="12192000" cy="33461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17A37"/>
                </a:solidFill>
                <a:latin typeface="+mn-lt"/>
                <a:ea typeface="+mn-ea"/>
                <a:cs typeface="Poppins SemiBold" panose="00000700000000000000" pitchFamily="50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Gallu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i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weithio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yn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y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Gymraeg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yn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ôl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rhywedd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o’i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gymharu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a di-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Gymraeg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/ Ability to work in Welsh by gender compared to non-Welsh speakers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94E4685-3A81-412D-A89E-7CE8D83ADD51}"/>
              </a:ext>
            </a:extLst>
          </p:cNvPr>
          <p:cNvSpPr txBox="1">
            <a:spLocks/>
          </p:cNvSpPr>
          <p:nvPr/>
        </p:nvSpPr>
        <p:spPr>
          <a:xfrm>
            <a:off x="0" y="3724668"/>
            <a:ext cx="12192000" cy="33461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17A37"/>
                </a:solidFill>
                <a:latin typeface="+mn-lt"/>
                <a:ea typeface="+mn-ea"/>
                <a:cs typeface="Poppins SemiBold" panose="00000700000000000000" pitchFamily="50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Gallu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i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weithio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yn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y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Gymraeg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yn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ôl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oedran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o’i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gymharu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a di-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Gymraeg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/ Ability to work in Welsh by age compared to non-Welsh speakers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5C5111B-FDB1-44C7-A8CD-7D22A4C465EC}"/>
              </a:ext>
            </a:extLst>
          </p:cNvPr>
          <p:cNvSpPr txBox="1">
            <a:spLocks/>
          </p:cNvSpPr>
          <p:nvPr/>
        </p:nvSpPr>
        <p:spPr>
          <a:xfrm>
            <a:off x="144600" y="6554444"/>
            <a:ext cx="3055800" cy="317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17A37"/>
                </a:solidFill>
                <a:latin typeface="+mn-lt"/>
                <a:ea typeface="+mn-ea"/>
                <a:cs typeface="Poppins SemiBold" panose="00000700000000000000" pitchFamily="50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err="1">
                <a:solidFill>
                  <a:schemeClr val="bg1"/>
                </a:solidFill>
              </a:rPr>
              <a:t>Ymarferwyr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Dysgu</a:t>
            </a:r>
            <a:r>
              <a:rPr lang="en-GB" sz="1200" dirty="0">
                <a:solidFill>
                  <a:schemeClr val="bg1"/>
                </a:solidFill>
              </a:rPr>
              <a:t> SAW/WBL Practitioners 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261B4E7D-CFC1-4EFC-AD0D-C8242694C9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6790337"/>
              </p:ext>
            </p:extLst>
          </p:nvPr>
        </p:nvGraphicFramePr>
        <p:xfrm>
          <a:off x="144600" y="3696181"/>
          <a:ext cx="11869599" cy="3016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25635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C56F044-F6A0-4405-8C1A-FD4A043779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396779"/>
              </p:ext>
            </p:extLst>
          </p:nvPr>
        </p:nvGraphicFramePr>
        <p:xfrm>
          <a:off x="144600" y="1136449"/>
          <a:ext cx="11840649" cy="2352852"/>
        </p:xfrm>
        <a:graphic>
          <a:graphicData uri="http://schemas.openxmlformats.org/drawingml/2006/table">
            <a:tbl>
              <a:tblPr/>
              <a:tblGrid>
                <a:gridCol w="2537161">
                  <a:extLst>
                    <a:ext uri="{9D8B030D-6E8A-4147-A177-3AD203B41FA5}">
                      <a16:colId xmlns:a16="http://schemas.microsoft.com/office/drawing/2014/main" val="2834520866"/>
                    </a:ext>
                  </a:extLst>
                </a:gridCol>
                <a:gridCol w="2325872">
                  <a:extLst>
                    <a:ext uri="{9D8B030D-6E8A-4147-A177-3AD203B41FA5}">
                      <a16:colId xmlns:a16="http://schemas.microsoft.com/office/drawing/2014/main" val="2266399871"/>
                    </a:ext>
                  </a:extLst>
                </a:gridCol>
                <a:gridCol w="2325872">
                  <a:extLst>
                    <a:ext uri="{9D8B030D-6E8A-4147-A177-3AD203B41FA5}">
                      <a16:colId xmlns:a16="http://schemas.microsoft.com/office/drawing/2014/main" val="4278790110"/>
                    </a:ext>
                  </a:extLst>
                </a:gridCol>
                <a:gridCol w="2325872">
                  <a:extLst>
                    <a:ext uri="{9D8B030D-6E8A-4147-A177-3AD203B41FA5}">
                      <a16:colId xmlns:a16="http://schemas.microsoft.com/office/drawing/2014/main" val="1840000214"/>
                    </a:ext>
                  </a:extLst>
                </a:gridCol>
                <a:gridCol w="2325872">
                  <a:extLst>
                    <a:ext uri="{9D8B030D-6E8A-4147-A177-3AD203B41FA5}">
                      <a16:colId xmlns:a16="http://schemas.microsoft.com/office/drawing/2014/main" val="804404924"/>
                    </a:ext>
                  </a:extLst>
                </a:gridCol>
              </a:tblGrid>
              <a:tr h="19607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GB" sz="1100" b="1" i="0" u="none" strike="noStrike" dirty="0" err="1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Lefel</a:t>
                      </a:r>
                      <a:r>
                        <a:rPr lang="en-GB" sz="1100" b="1" i="0" u="none" strike="noStrike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100" b="1" i="0" u="none" strike="noStrike" dirty="0" err="1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Cymhwyster</a:t>
                      </a:r>
                      <a:r>
                        <a:rPr lang="en-GB" sz="1100" b="1" i="0" u="none" strike="noStrike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 / Qualification Level</a:t>
                      </a:r>
                    </a:p>
                  </a:txBody>
                  <a:tcPr marL="5160" marR="5160" marT="516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A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GB" sz="1100" b="1" i="0" u="none" strike="noStrike" dirty="0" err="1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Cyfanswm</a:t>
                      </a:r>
                      <a:r>
                        <a:rPr lang="en-GB" sz="1100" b="1" i="0" u="none" strike="noStrike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 / Total</a:t>
                      </a:r>
                    </a:p>
                  </a:txBody>
                  <a:tcPr marL="5160" marR="5160" marT="516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A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GB" sz="1100" b="1" i="0" u="none" strike="noStrike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Gallu siarad Cymraeg / Able to speak Welsh</a:t>
                      </a:r>
                    </a:p>
                  </a:txBody>
                  <a:tcPr marL="5160" marR="5160" marT="516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A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664375"/>
                  </a:ext>
                </a:extLst>
              </a:tr>
              <a:tr h="19607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100" b="1" i="0" u="none" strike="noStrike" dirty="0" err="1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Nifer</a:t>
                      </a:r>
                      <a:r>
                        <a:rPr lang="en-GB" sz="1100" b="1" i="0" u="none" strike="noStrike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 / Number</a:t>
                      </a:r>
                    </a:p>
                  </a:txBody>
                  <a:tcPr marL="5160" marR="5160" marT="516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A3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1" i="0" u="none" strike="noStrike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160" marR="5160" marT="516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A3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100" b="1" i="0" u="none" strike="noStrike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Nifer / Number</a:t>
                      </a:r>
                    </a:p>
                  </a:txBody>
                  <a:tcPr marL="5160" marR="5160" marT="516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A3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1" i="0" u="none" strike="noStrike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160" marR="5160" marT="516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941667"/>
                  </a:ext>
                </a:extLst>
              </a:tr>
              <a:tr h="196071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3846795"/>
                  </a:ext>
                </a:extLst>
              </a:tr>
              <a:tr h="196071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89672"/>
                  </a:ext>
                </a:extLst>
              </a:tr>
              <a:tr h="196071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2511106"/>
                  </a:ext>
                </a:extLst>
              </a:tr>
              <a:tr h="196071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0608878"/>
                  </a:ext>
                </a:extLst>
              </a:tr>
              <a:tr h="196071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53003"/>
                  </a:ext>
                </a:extLst>
              </a:tr>
              <a:tr h="196071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7477962"/>
                  </a:ext>
                </a:extLst>
              </a:tr>
              <a:tr h="196071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3058506"/>
                  </a:ext>
                </a:extLst>
              </a:tr>
              <a:tr h="196071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8324663"/>
                  </a:ext>
                </a:extLst>
              </a:tr>
              <a:tr h="196071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Anhysbus / Unknown</a:t>
                      </a: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4584496"/>
                  </a:ext>
                </a:extLst>
              </a:tr>
              <a:tr h="19607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100" b="1" i="0" u="none" strike="noStrike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Cyfanswm / Total</a:t>
                      </a:r>
                    </a:p>
                  </a:txBody>
                  <a:tcPr marL="5160" marR="5160" marT="516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A3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1" i="0" u="none" strike="noStrike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3,533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A3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1" i="0" u="none" strike="noStrike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A3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1" i="0" u="none" strike="noStrike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558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A3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1" i="0" u="none" strike="noStrike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837487"/>
                  </a:ext>
                </a:extLst>
              </a:tr>
            </a:tbl>
          </a:graphicData>
        </a:graphic>
      </p:graphicFrame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9B12152-69F1-4D4D-9A68-748A5973A82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769665" cy="10216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17A37"/>
                </a:solidFill>
                <a:latin typeface="+mn-lt"/>
                <a:ea typeface="+mn-ea"/>
                <a:cs typeface="Poppins SemiBold" panose="00000700000000000000" pitchFamily="50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17A37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Cymhwyster</a:t>
            </a: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srgbClr val="017A37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</a:t>
            </a:r>
            <a:r>
              <a:rPr kumimoji="0" lang="en-GB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17A37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Uchaf</a:t>
            </a:r>
            <a:endParaRPr kumimoji="0" lang="en-GB" sz="3400" b="1" i="0" u="none" strike="noStrike" kern="1200" cap="none" spc="0" normalizeH="0" baseline="0" noProof="0" dirty="0">
              <a:ln>
                <a:noFill/>
              </a:ln>
              <a:solidFill>
                <a:srgbClr val="017A37"/>
              </a:solidFill>
              <a:effectLst/>
              <a:uLnTx/>
              <a:uFillTx/>
              <a:latin typeface="Calibri" panose="020F0502020204030204"/>
              <a:ea typeface="+mn-ea"/>
              <a:cs typeface="Poppins SemiBold" panose="00000700000000000000" pitchFamily="50" charset="0"/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ED9E33BF-4276-4FF7-8676-C52DD1687A9F}"/>
              </a:ext>
            </a:extLst>
          </p:cNvPr>
          <p:cNvSpPr txBox="1">
            <a:spLocks/>
          </p:cNvSpPr>
          <p:nvPr/>
        </p:nvSpPr>
        <p:spPr>
          <a:xfrm>
            <a:off x="6111240" y="-825"/>
            <a:ext cx="5034555" cy="10224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17A37"/>
                </a:solidFill>
                <a:latin typeface="+mn-lt"/>
                <a:ea typeface="+mn-ea"/>
                <a:cs typeface="Poppins SemiBold" panose="00000700000000000000" pitchFamily="50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srgbClr val="017A37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Highest Qualification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F6C8B56E-9B86-4628-9E08-5CFC68C371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6630787"/>
              </p:ext>
            </p:extLst>
          </p:nvPr>
        </p:nvGraphicFramePr>
        <p:xfrm>
          <a:off x="175675" y="3604100"/>
          <a:ext cx="11840649" cy="2950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CA591F87-5E80-432E-9E4C-C83A2B3C4BE6}"/>
              </a:ext>
            </a:extLst>
          </p:cNvPr>
          <p:cNvSpPr txBox="1">
            <a:spLocks/>
          </p:cNvSpPr>
          <p:nvPr/>
        </p:nvSpPr>
        <p:spPr>
          <a:xfrm>
            <a:off x="251345" y="3666390"/>
            <a:ext cx="11719789" cy="33461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17A37"/>
                </a:solidFill>
                <a:latin typeface="+mn-lt"/>
                <a:ea typeface="+mn-ea"/>
                <a:cs typeface="Poppins SemiBold" panose="00000700000000000000" pitchFamily="50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Siaradwyr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Cymraeg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yn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ôl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cymhwyster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o’i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gymharu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a di-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Gymraeg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/ Welsh speakers by qualification compared to non-Welsh speakers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8681045-1A50-4827-B1C4-6225F5B0DE61}"/>
              </a:ext>
            </a:extLst>
          </p:cNvPr>
          <p:cNvSpPr txBox="1">
            <a:spLocks/>
          </p:cNvSpPr>
          <p:nvPr/>
        </p:nvSpPr>
        <p:spPr>
          <a:xfrm>
            <a:off x="144600" y="6554444"/>
            <a:ext cx="3055800" cy="317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17A37"/>
                </a:solidFill>
                <a:latin typeface="+mn-lt"/>
                <a:ea typeface="+mn-ea"/>
                <a:cs typeface="Poppins SemiBold" panose="00000700000000000000" pitchFamily="50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err="1">
                <a:solidFill>
                  <a:schemeClr val="bg1"/>
                </a:solidFill>
              </a:rPr>
              <a:t>Ymarferwyr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Dysgu</a:t>
            </a:r>
            <a:r>
              <a:rPr lang="en-GB" sz="1200" dirty="0">
                <a:solidFill>
                  <a:schemeClr val="bg1"/>
                </a:solidFill>
              </a:rPr>
              <a:t> SAW/WBL Practitioners </a:t>
            </a:r>
          </a:p>
        </p:txBody>
      </p:sp>
    </p:spTree>
    <p:extLst>
      <p:ext uri="{BB962C8B-B14F-4D97-AF65-F5344CB8AC3E}">
        <p14:creationId xmlns:p14="http://schemas.microsoft.com/office/powerpoint/2010/main" val="3434272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5E1ABA-5702-463C-A3A8-0F39B3B0E8BE}"/>
              </a:ext>
            </a:extLst>
          </p:cNvPr>
          <p:cNvSpPr/>
          <p:nvPr/>
        </p:nvSpPr>
        <p:spPr>
          <a:xfrm>
            <a:off x="10822675" y="0"/>
            <a:ext cx="1269241" cy="11843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BF322AE-B71A-4406-8EC8-F8E2A326BB24}"/>
              </a:ext>
            </a:extLst>
          </p:cNvPr>
          <p:cNvSpPr txBox="1">
            <a:spLocks/>
          </p:cNvSpPr>
          <p:nvPr/>
        </p:nvSpPr>
        <p:spPr>
          <a:xfrm>
            <a:off x="259535" y="175114"/>
            <a:ext cx="4769665" cy="1009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17A37"/>
                </a:solidFill>
                <a:latin typeface="+mn-lt"/>
                <a:ea typeface="+mn-ea"/>
                <a:cs typeface="Poppins SemiBold" panose="00000700000000000000" pitchFamily="50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4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1E85299-0921-4580-950D-7C06445BB5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966415"/>
              </p:ext>
            </p:extLst>
          </p:nvPr>
        </p:nvGraphicFramePr>
        <p:xfrm>
          <a:off x="100084" y="539004"/>
          <a:ext cx="11919746" cy="2546344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539836">
                  <a:extLst>
                    <a:ext uri="{9D8B030D-6E8A-4147-A177-3AD203B41FA5}">
                      <a16:colId xmlns:a16="http://schemas.microsoft.com/office/drawing/2014/main" val="358703048"/>
                    </a:ext>
                  </a:extLst>
                </a:gridCol>
                <a:gridCol w="837991">
                  <a:extLst>
                    <a:ext uri="{9D8B030D-6E8A-4147-A177-3AD203B41FA5}">
                      <a16:colId xmlns:a16="http://schemas.microsoft.com/office/drawing/2014/main" val="1927532806"/>
                    </a:ext>
                  </a:extLst>
                </a:gridCol>
                <a:gridCol w="837991">
                  <a:extLst>
                    <a:ext uri="{9D8B030D-6E8A-4147-A177-3AD203B41FA5}">
                      <a16:colId xmlns:a16="http://schemas.microsoft.com/office/drawing/2014/main" val="3654498478"/>
                    </a:ext>
                  </a:extLst>
                </a:gridCol>
                <a:gridCol w="837991">
                  <a:extLst>
                    <a:ext uri="{9D8B030D-6E8A-4147-A177-3AD203B41FA5}">
                      <a16:colId xmlns:a16="http://schemas.microsoft.com/office/drawing/2014/main" val="3078081998"/>
                    </a:ext>
                  </a:extLst>
                </a:gridCol>
                <a:gridCol w="837991">
                  <a:extLst>
                    <a:ext uri="{9D8B030D-6E8A-4147-A177-3AD203B41FA5}">
                      <a16:colId xmlns:a16="http://schemas.microsoft.com/office/drawing/2014/main" val="1431374652"/>
                    </a:ext>
                  </a:extLst>
                </a:gridCol>
                <a:gridCol w="837991">
                  <a:extLst>
                    <a:ext uri="{9D8B030D-6E8A-4147-A177-3AD203B41FA5}">
                      <a16:colId xmlns:a16="http://schemas.microsoft.com/office/drawing/2014/main" val="8771345"/>
                    </a:ext>
                  </a:extLst>
                </a:gridCol>
                <a:gridCol w="837991">
                  <a:extLst>
                    <a:ext uri="{9D8B030D-6E8A-4147-A177-3AD203B41FA5}">
                      <a16:colId xmlns:a16="http://schemas.microsoft.com/office/drawing/2014/main" val="2912861017"/>
                    </a:ext>
                  </a:extLst>
                </a:gridCol>
                <a:gridCol w="837991">
                  <a:extLst>
                    <a:ext uri="{9D8B030D-6E8A-4147-A177-3AD203B41FA5}">
                      <a16:colId xmlns:a16="http://schemas.microsoft.com/office/drawing/2014/main" val="4144573282"/>
                    </a:ext>
                  </a:extLst>
                </a:gridCol>
                <a:gridCol w="837991">
                  <a:extLst>
                    <a:ext uri="{9D8B030D-6E8A-4147-A177-3AD203B41FA5}">
                      <a16:colId xmlns:a16="http://schemas.microsoft.com/office/drawing/2014/main" val="3746166932"/>
                    </a:ext>
                  </a:extLst>
                </a:gridCol>
                <a:gridCol w="837991">
                  <a:extLst>
                    <a:ext uri="{9D8B030D-6E8A-4147-A177-3AD203B41FA5}">
                      <a16:colId xmlns:a16="http://schemas.microsoft.com/office/drawing/2014/main" val="2850633329"/>
                    </a:ext>
                  </a:extLst>
                </a:gridCol>
                <a:gridCol w="837991">
                  <a:extLst>
                    <a:ext uri="{9D8B030D-6E8A-4147-A177-3AD203B41FA5}">
                      <a16:colId xmlns:a16="http://schemas.microsoft.com/office/drawing/2014/main" val="2378865569"/>
                    </a:ext>
                  </a:extLst>
                </a:gridCol>
              </a:tblGrid>
              <a:tr h="433996">
                <a:tc rowSpan="2">
                  <a:txBody>
                    <a:bodyPr/>
                    <a:lstStyle/>
                    <a:p>
                      <a:pPr algn="l" rtl="0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76" marR="7276" marT="7276" marB="0" anchor="ctr"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Maw / Mar 2020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>
                    <a:solidFill>
                      <a:srgbClr val="295D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Maw/Mar 2021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>
                    <a:solidFill>
                      <a:srgbClr val="295D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GB" sz="1400" b="1" u="none" strike="noStrike">
                          <a:solidFill>
                            <a:srgbClr val="F2F2F2"/>
                          </a:solidFill>
                          <a:effectLst/>
                        </a:rPr>
                        <a:t>Maw/Mar 2022</a:t>
                      </a:r>
                      <a:endParaRPr lang="en-GB" sz="1400" b="1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>
                    <a:solidFill>
                      <a:srgbClr val="295D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GB" sz="1400" b="1" u="none" strike="noStrike">
                          <a:solidFill>
                            <a:srgbClr val="F2F2F2"/>
                          </a:solidFill>
                          <a:effectLst/>
                        </a:rPr>
                        <a:t>Maw/Mar 2023</a:t>
                      </a:r>
                      <a:endParaRPr lang="en-GB" sz="1400" b="1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>
                    <a:solidFill>
                      <a:srgbClr val="295D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Maw/Mar 2024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>
                    <a:solidFill>
                      <a:srgbClr val="295D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756502"/>
                  </a:ext>
                </a:extLst>
              </a:tr>
              <a:tr h="43399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u="none" strike="noStrike" dirty="0" err="1">
                          <a:solidFill>
                            <a:srgbClr val="F2F2F2"/>
                          </a:solidFill>
                          <a:effectLst/>
                        </a:rPr>
                        <a:t>Nifer</a:t>
                      </a:r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/ Number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%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u="none" strike="noStrike" dirty="0" err="1">
                          <a:solidFill>
                            <a:srgbClr val="F2F2F2"/>
                          </a:solidFill>
                          <a:effectLst/>
                        </a:rPr>
                        <a:t>Nifer</a:t>
                      </a:r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/ Number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%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u="none" strike="noStrike" dirty="0" err="1">
                          <a:solidFill>
                            <a:srgbClr val="F2F2F2"/>
                          </a:solidFill>
                          <a:effectLst/>
                        </a:rPr>
                        <a:t>Nifer</a:t>
                      </a:r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/ Number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%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u="none" strike="noStrike" dirty="0" err="1">
                          <a:solidFill>
                            <a:srgbClr val="F2F2F2"/>
                          </a:solidFill>
                          <a:effectLst/>
                        </a:rPr>
                        <a:t>Nifer</a:t>
                      </a:r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/ Number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%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u="none" strike="noStrike" dirty="0" err="1">
                          <a:solidFill>
                            <a:srgbClr val="F2F2F2"/>
                          </a:solidFill>
                          <a:effectLst/>
                        </a:rPr>
                        <a:t>Nifer</a:t>
                      </a:r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/ Number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%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>
                    <a:solidFill>
                      <a:srgbClr val="295D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20515"/>
                  </a:ext>
                </a:extLst>
              </a:tr>
              <a:tr h="463684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Cofrestrwyr</a:t>
                      </a:r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GB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wedi’i</a:t>
                      </a:r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GB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golli</a:t>
                      </a:r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GB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o'r</a:t>
                      </a:r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GB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flwyddyn</a:t>
                      </a:r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GB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gynt</a:t>
                      </a:r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/ Registrants </a:t>
                      </a:r>
                      <a:r>
                        <a:rPr lang="en-GB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lost</a:t>
                      </a:r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since previous year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</a:t>
                      </a: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</a:t>
                      </a:r>
                    </a:p>
                  </a:txBody>
                  <a:tcPr marL="7276" marR="7276" marT="7276" marB="0" anchor="ctr"/>
                </a:tc>
                <a:extLst>
                  <a:ext uri="{0D108BD9-81ED-4DB2-BD59-A6C34878D82A}">
                    <a16:rowId xmlns:a16="http://schemas.microsoft.com/office/drawing/2014/main" val="110048581"/>
                  </a:ext>
                </a:extLst>
              </a:tr>
              <a:tr h="463684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Cofrestrwyr</a:t>
                      </a:r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GB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wedi</a:t>
                      </a:r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GB" sz="14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ymuno</a:t>
                      </a:r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GB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ers</a:t>
                      </a:r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y </a:t>
                      </a:r>
                      <a:r>
                        <a:rPr lang="en-GB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flwyddyn</a:t>
                      </a:r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GB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gynt</a:t>
                      </a:r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/ Registrants </a:t>
                      </a:r>
                      <a:r>
                        <a:rPr lang="en-GB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gained</a:t>
                      </a:r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since previous year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816</a:t>
                      </a: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</a:t>
                      </a:r>
                    </a:p>
                  </a:txBody>
                  <a:tcPr marL="7276" marR="7276" marT="7276" marB="0" anchor="ctr"/>
                </a:tc>
                <a:extLst>
                  <a:ext uri="{0D108BD9-81ED-4DB2-BD59-A6C34878D82A}">
                    <a16:rowId xmlns:a16="http://schemas.microsoft.com/office/drawing/2014/main" val="3905859696"/>
                  </a:ext>
                </a:extLst>
              </a:tr>
              <a:tr h="463684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Cynyddu</a:t>
                      </a:r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neu </a:t>
                      </a:r>
                      <a:r>
                        <a:rPr lang="en-GB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lleihau</a:t>
                      </a:r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GB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o'r</a:t>
                      </a:r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GB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flwyddyn</a:t>
                      </a:r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GB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gynt</a:t>
                      </a:r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/ Increase or deficit on previous year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-6.2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-0.1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</a:t>
                      </a: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</a:t>
                      </a:r>
                    </a:p>
                  </a:txBody>
                  <a:tcPr marL="7276" marR="7276" marT="7276" marB="0" anchor="ctr"/>
                </a:tc>
                <a:extLst>
                  <a:ext uri="{0D108BD9-81ED-4DB2-BD59-A6C34878D82A}">
                    <a16:rowId xmlns:a16="http://schemas.microsoft.com/office/drawing/2014/main" val="1330906232"/>
                  </a:ext>
                </a:extLst>
              </a:tr>
              <a:tr h="2873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u="none" strike="noStrike" dirty="0" err="1">
                          <a:solidFill>
                            <a:srgbClr val="F2F2F2"/>
                          </a:solidFill>
                          <a:effectLst/>
                        </a:rPr>
                        <a:t>Cyfanswm</a:t>
                      </a:r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 </a:t>
                      </a:r>
                      <a:r>
                        <a:rPr lang="en-GB" sz="1400" b="1" u="none" strike="noStrike" dirty="0" err="1">
                          <a:solidFill>
                            <a:srgbClr val="F2F2F2"/>
                          </a:solidFill>
                          <a:effectLst/>
                        </a:rPr>
                        <a:t>wedi</a:t>
                      </a:r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 </a:t>
                      </a:r>
                      <a:r>
                        <a:rPr lang="en-GB" sz="1400" b="1" u="none" strike="noStrike" dirty="0" err="1">
                          <a:solidFill>
                            <a:srgbClr val="F2F2F2"/>
                          </a:solidFill>
                          <a:effectLst/>
                        </a:rPr>
                        <a:t>cofrestru</a:t>
                      </a:r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/ Total registered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i="0" u="none" strike="noStrike" kern="1200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3,540</a:t>
                      </a:r>
                    </a:p>
                  </a:txBody>
                  <a:tcPr marL="9525" marR="9525" marT="9525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i="0" u="none" strike="noStrike" kern="1200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i="0" u="none" strike="noStrike" kern="1200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3,321</a:t>
                      </a:r>
                    </a:p>
                  </a:txBody>
                  <a:tcPr marL="9525" marR="9525" marT="9525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i="0" u="none" strike="noStrike" kern="1200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i="0" u="none" strike="noStrike" kern="1200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3,319</a:t>
                      </a:r>
                    </a:p>
                  </a:txBody>
                  <a:tcPr marL="9525" marR="9525" marT="9525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i="0" u="none" strike="noStrike" kern="1200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i="0" u="none" strike="noStrike" kern="1200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3,327</a:t>
                      </a:r>
                    </a:p>
                  </a:txBody>
                  <a:tcPr marL="9525" marR="9525" marT="9525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i="0" u="none" strike="noStrike" kern="1200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i="0" u="none" strike="noStrike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3,533</a:t>
                      </a:r>
                    </a:p>
                  </a:txBody>
                  <a:tcPr marL="7276" marR="7276" marT="7276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i="0" u="none" strike="noStrike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276" marR="7276" marT="7276" marB="0" anchor="ctr">
                    <a:solidFill>
                      <a:srgbClr val="295D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872467"/>
                  </a:ext>
                </a:extLst>
              </a:tr>
            </a:tbl>
          </a:graphicData>
        </a:graphic>
      </p:graphicFrame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A047E64-E110-4068-A365-5757A8289F5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769665" cy="469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17A37"/>
                </a:solidFill>
                <a:latin typeface="+mn-lt"/>
                <a:ea typeface="+mn-ea"/>
                <a:cs typeface="Poppins SemiBold" panose="00000700000000000000" pitchFamily="50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400" dirty="0" err="1">
                <a:solidFill>
                  <a:srgbClr val="295D75"/>
                </a:solidFill>
              </a:rPr>
              <a:t>Dargadwedd</a:t>
            </a:r>
            <a:endParaRPr lang="en-GB" sz="3400" dirty="0">
              <a:solidFill>
                <a:srgbClr val="295D75"/>
              </a:solidFill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4DADB8E-0BF3-4BC7-B543-E4BF849EBFC0}"/>
              </a:ext>
            </a:extLst>
          </p:cNvPr>
          <p:cNvSpPr txBox="1">
            <a:spLocks/>
          </p:cNvSpPr>
          <p:nvPr/>
        </p:nvSpPr>
        <p:spPr>
          <a:xfrm>
            <a:off x="6085088" y="0"/>
            <a:ext cx="5049795" cy="469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17A37"/>
                </a:solidFill>
                <a:latin typeface="+mn-lt"/>
                <a:ea typeface="+mn-ea"/>
                <a:cs typeface="Poppins SemiBold" panose="00000700000000000000" pitchFamily="50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400" dirty="0">
                <a:solidFill>
                  <a:srgbClr val="295D75"/>
                </a:solidFill>
              </a:rPr>
              <a:t>Retention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4EA1C7-B43D-456E-BDF7-C5E27C4D8CE1}"/>
              </a:ext>
            </a:extLst>
          </p:cNvPr>
          <p:cNvSpPr txBox="1"/>
          <p:nvPr/>
        </p:nvSpPr>
        <p:spPr>
          <a:xfrm>
            <a:off x="100084" y="3117493"/>
            <a:ext cx="1182147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Ar</a:t>
            </a:r>
            <a:r>
              <a:rPr lang="en-GB" sz="1400" dirty="0"/>
              <a:t> 1 Mawrth 2019, </a:t>
            </a:r>
            <a:r>
              <a:rPr lang="en-GB" sz="1400" dirty="0" err="1"/>
              <a:t>roedd</a:t>
            </a:r>
            <a:r>
              <a:rPr lang="en-GB" sz="1400" dirty="0"/>
              <a:t> 3,306 o </a:t>
            </a:r>
            <a:r>
              <a:rPr lang="en-GB" sz="1400" dirty="0" err="1"/>
              <a:t>ymarferwyr</a:t>
            </a:r>
            <a:r>
              <a:rPr lang="en-GB" sz="1400" dirty="0"/>
              <a:t> </a:t>
            </a:r>
            <a:r>
              <a:rPr lang="en-GB" sz="1400" dirty="0" err="1"/>
              <a:t>dysgu</a:t>
            </a:r>
            <a:r>
              <a:rPr lang="en-GB" sz="1400" dirty="0"/>
              <a:t> </a:t>
            </a:r>
            <a:r>
              <a:rPr lang="en-GB" sz="1400" dirty="0" err="1"/>
              <a:t>seiliedig</a:t>
            </a:r>
            <a:r>
              <a:rPr lang="en-GB" sz="1400" dirty="0"/>
              <a:t> </a:t>
            </a:r>
            <a:r>
              <a:rPr lang="en-GB" sz="1400" dirty="0" err="1"/>
              <a:t>ar</a:t>
            </a:r>
            <a:r>
              <a:rPr lang="en-GB" sz="1400" dirty="0"/>
              <a:t> </a:t>
            </a:r>
            <a:r>
              <a:rPr lang="en-GB" sz="1400" dirty="0" err="1"/>
              <a:t>waith</a:t>
            </a:r>
            <a:r>
              <a:rPr lang="en-GB" sz="1400" dirty="0"/>
              <a:t> </a:t>
            </a:r>
            <a:r>
              <a:rPr lang="en-GB" sz="1400" dirty="0" err="1"/>
              <a:t>wedi</a:t>
            </a:r>
            <a:r>
              <a:rPr lang="en-GB" sz="1400" dirty="0"/>
              <a:t> </a:t>
            </a:r>
            <a:r>
              <a:rPr lang="en-GB" sz="1400" dirty="0" err="1"/>
              <a:t>cofrestru</a:t>
            </a:r>
            <a:r>
              <a:rPr lang="en-GB" sz="1400" dirty="0"/>
              <a:t> </a:t>
            </a:r>
            <a:r>
              <a:rPr lang="en-GB" sz="1400" dirty="0" err="1"/>
              <a:t>hefo’r</a:t>
            </a:r>
            <a:r>
              <a:rPr lang="en-GB" sz="1400" dirty="0"/>
              <a:t> CGA / In March 2019, there were 3,306 work-based learning practitioners registered with the EWC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5555AD2-D06D-4621-B92F-509F13EDAAD3}"/>
              </a:ext>
            </a:extLst>
          </p:cNvPr>
          <p:cNvSpPr txBox="1">
            <a:spLocks/>
          </p:cNvSpPr>
          <p:nvPr/>
        </p:nvSpPr>
        <p:spPr>
          <a:xfrm>
            <a:off x="144600" y="6554444"/>
            <a:ext cx="3055800" cy="317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17A37"/>
                </a:solidFill>
                <a:latin typeface="+mn-lt"/>
                <a:ea typeface="+mn-ea"/>
                <a:cs typeface="Poppins SemiBold" panose="00000700000000000000" pitchFamily="50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err="1">
                <a:solidFill>
                  <a:schemeClr val="bg1"/>
                </a:solidFill>
              </a:rPr>
              <a:t>Ymarferwyr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Dysgu</a:t>
            </a:r>
            <a:r>
              <a:rPr lang="en-GB" sz="1200" dirty="0">
                <a:solidFill>
                  <a:schemeClr val="bg1"/>
                </a:solidFill>
              </a:rPr>
              <a:t> SAW/WBL Practitioners 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6221157-7436-4FD7-B7F6-B9FAA86B40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266088"/>
              </p:ext>
            </p:extLst>
          </p:nvPr>
        </p:nvGraphicFramePr>
        <p:xfrm>
          <a:off x="3521123" y="3624352"/>
          <a:ext cx="8498703" cy="2899277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440263">
                  <a:extLst>
                    <a:ext uri="{9D8B030D-6E8A-4147-A177-3AD203B41FA5}">
                      <a16:colId xmlns:a16="http://schemas.microsoft.com/office/drawing/2014/main" val="1132274150"/>
                    </a:ext>
                  </a:extLst>
                </a:gridCol>
                <a:gridCol w="1009740">
                  <a:extLst>
                    <a:ext uri="{9D8B030D-6E8A-4147-A177-3AD203B41FA5}">
                      <a16:colId xmlns:a16="http://schemas.microsoft.com/office/drawing/2014/main" val="1349519290"/>
                    </a:ext>
                  </a:extLst>
                </a:gridCol>
                <a:gridCol w="1009740">
                  <a:extLst>
                    <a:ext uri="{9D8B030D-6E8A-4147-A177-3AD203B41FA5}">
                      <a16:colId xmlns:a16="http://schemas.microsoft.com/office/drawing/2014/main" val="3815520300"/>
                    </a:ext>
                  </a:extLst>
                </a:gridCol>
                <a:gridCol w="1009740">
                  <a:extLst>
                    <a:ext uri="{9D8B030D-6E8A-4147-A177-3AD203B41FA5}">
                      <a16:colId xmlns:a16="http://schemas.microsoft.com/office/drawing/2014/main" val="3721947432"/>
                    </a:ext>
                  </a:extLst>
                </a:gridCol>
                <a:gridCol w="1009740">
                  <a:extLst>
                    <a:ext uri="{9D8B030D-6E8A-4147-A177-3AD203B41FA5}">
                      <a16:colId xmlns:a16="http://schemas.microsoft.com/office/drawing/2014/main" val="254749234"/>
                    </a:ext>
                  </a:extLst>
                </a:gridCol>
                <a:gridCol w="1009740">
                  <a:extLst>
                    <a:ext uri="{9D8B030D-6E8A-4147-A177-3AD203B41FA5}">
                      <a16:colId xmlns:a16="http://schemas.microsoft.com/office/drawing/2014/main" val="693762418"/>
                    </a:ext>
                  </a:extLst>
                </a:gridCol>
                <a:gridCol w="1009740">
                  <a:extLst>
                    <a:ext uri="{9D8B030D-6E8A-4147-A177-3AD203B41FA5}">
                      <a16:colId xmlns:a16="http://schemas.microsoft.com/office/drawing/2014/main" val="542741174"/>
                    </a:ext>
                  </a:extLst>
                </a:gridCol>
              </a:tblGrid>
              <a:tr h="67464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strike="noStrike" kern="1200" dirty="0" err="1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Wedi</a:t>
                      </a:r>
                      <a:r>
                        <a:rPr lang="en-GB" sz="1400" b="1" u="none" strike="noStrike" kern="12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u="none" strike="noStrike" kern="1200" dirty="0" err="1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cofrestru</a:t>
                      </a:r>
                      <a:r>
                        <a:rPr lang="en-GB" sz="1400" b="1" u="none" strike="noStrike" kern="12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u="none" strike="noStrike" kern="1200" dirty="0" err="1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fel</a:t>
                      </a:r>
                      <a:r>
                        <a:rPr lang="en-GB" sz="1400" b="1" u="none" strike="noStrike" kern="12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YDSAW/ Registered as WBL</a:t>
                      </a:r>
                    </a:p>
                  </a:txBody>
                  <a:tcPr marL="9525" marR="9525" marT="9525" marB="0" anchor="ctr">
                    <a:solidFill>
                      <a:srgbClr val="295D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strike="noStrike" kern="1200" dirty="0" err="1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Wedi</a:t>
                      </a:r>
                      <a:r>
                        <a:rPr lang="en-GB" sz="1400" b="1" u="none" strike="noStrike" kern="12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u="none" strike="noStrike" kern="1200" dirty="0" err="1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cofrestu</a:t>
                      </a:r>
                      <a:r>
                        <a:rPr lang="en-GB" sz="1400" b="1" u="none" strike="noStrike" kern="12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u="none" strike="noStrike" kern="1200" dirty="0" err="1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1400" b="1" u="none" strike="noStrike" kern="12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u="none" strike="noStrike" kern="1200" dirty="0" err="1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categori</a:t>
                      </a:r>
                      <a:r>
                        <a:rPr lang="en-GB" sz="1400" b="1" u="none" strike="noStrike" kern="12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u="none" strike="noStrike" kern="1200" dirty="0" err="1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arall</a:t>
                      </a:r>
                      <a:r>
                        <a:rPr lang="en-GB" sz="1400" b="1" u="none" strike="noStrike" kern="12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Registered in another category</a:t>
                      </a:r>
                    </a:p>
                  </a:txBody>
                  <a:tcPr marL="9525" marR="9525" marT="9525" marB="0" anchor="ctr">
                    <a:solidFill>
                      <a:srgbClr val="295D7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17A3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strike="noStrike" kern="1200" dirty="0" err="1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Heb</a:t>
                      </a:r>
                      <a:r>
                        <a:rPr lang="en-GB" sz="1400" b="1" u="none" strike="noStrike" kern="12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u="none" strike="noStrike" kern="1200" dirty="0" err="1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gofrestru</a:t>
                      </a:r>
                      <a:r>
                        <a:rPr lang="en-GB" sz="1400" b="1" u="none" strike="noStrike" kern="12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/Not registered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95D7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17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185242"/>
                  </a:ext>
                </a:extLst>
              </a:tr>
              <a:tr h="45306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u="none" strike="noStrike" dirty="0" err="1">
                          <a:solidFill>
                            <a:srgbClr val="F2F2F2"/>
                          </a:solidFill>
                          <a:effectLst/>
                        </a:rPr>
                        <a:t>Nifer</a:t>
                      </a:r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/ Number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%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u="none" strike="noStrike" dirty="0" err="1">
                          <a:solidFill>
                            <a:srgbClr val="F2F2F2"/>
                          </a:solidFill>
                          <a:effectLst/>
                        </a:rPr>
                        <a:t>Nifer</a:t>
                      </a:r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/ Number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%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u="none" strike="noStrike" dirty="0" err="1">
                          <a:solidFill>
                            <a:srgbClr val="F2F2F2"/>
                          </a:solidFill>
                          <a:effectLst/>
                        </a:rPr>
                        <a:t>Nifer</a:t>
                      </a:r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/ Number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%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95D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965287"/>
                  </a:ext>
                </a:extLst>
              </a:tr>
              <a:tr h="45306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Siaradwyr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Cymraeg / Welsh speakers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76115924"/>
                  </a:ext>
                </a:extLst>
              </a:tr>
              <a:tr h="45306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Siaradwyr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di-Cymraeg / Non-Welsh speakers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1,025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3996527"/>
                  </a:ext>
                </a:extLst>
              </a:tr>
              <a:tr h="412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Anhysbus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/ Unknown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29672568"/>
                  </a:ext>
                </a:extLst>
              </a:tr>
              <a:tr h="45306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strike="noStrike" dirty="0" err="1">
                          <a:solidFill>
                            <a:srgbClr val="F2F2F2"/>
                          </a:solidFill>
                          <a:effectLst/>
                        </a:rPr>
                        <a:t>Cyfanswm</a:t>
                      </a:r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 / Total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1,432</a:t>
                      </a:r>
                    </a:p>
                  </a:txBody>
                  <a:tcPr marL="6350" marR="6350" marT="6350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350" marR="6350" marT="6350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1,692</a:t>
                      </a:r>
                    </a:p>
                  </a:txBody>
                  <a:tcPr marL="6350" marR="6350" marT="6350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350" marR="6350" marT="6350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6350" marR="6350" marT="6350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350" marR="6350" marT="6350" marB="0" anchor="ctr">
                    <a:solidFill>
                      <a:srgbClr val="295D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712227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44BA40B-A722-4DA5-A967-705CD2B8DC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749259"/>
              </p:ext>
            </p:extLst>
          </p:nvPr>
        </p:nvGraphicFramePr>
        <p:xfrm>
          <a:off x="100084" y="3622603"/>
          <a:ext cx="3376524" cy="2882061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847552">
                  <a:extLst>
                    <a:ext uri="{9D8B030D-6E8A-4147-A177-3AD203B41FA5}">
                      <a16:colId xmlns:a16="http://schemas.microsoft.com/office/drawing/2014/main" val="1132274150"/>
                    </a:ext>
                  </a:extLst>
                </a:gridCol>
                <a:gridCol w="764486">
                  <a:extLst>
                    <a:ext uri="{9D8B030D-6E8A-4147-A177-3AD203B41FA5}">
                      <a16:colId xmlns:a16="http://schemas.microsoft.com/office/drawing/2014/main" val="1349519290"/>
                    </a:ext>
                  </a:extLst>
                </a:gridCol>
                <a:gridCol w="764486">
                  <a:extLst>
                    <a:ext uri="{9D8B030D-6E8A-4147-A177-3AD203B41FA5}">
                      <a16:colId xmlns:a16="http://schemas.microsoft.com/office/drawing/2014/main" val="3815520300"/>
                    </a:ext>
                  </a:extLst>
                </a:gridCol>
              </a:tblGrid>
              <a:tr h="49122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strike="noStrike" kern="12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Mawrth / March 2024</a:t>
                      </a:r>
                    </a:p>
                  </a:txBody>
                  <a:tcPr marL="9525" marR="9525" marT="9525" marB="0" anchor="ctr">
                    <a:solidFill>
                      <a:srgbClr val="295D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185242"/>
                  </a:ext>
                </a:extLst>
              </a:tr>
              <a:tr h="49122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u="none" strike="noStrike" dirty="0" err="1">
                          <a:solidFill>
                            <a:srgbClr val="F2F2F2"/>
                          </a:solidFill>
                          <a:effectLst/>
                        </a:rPr>
                        <a:t>Nifer</a:t>
                      </a:r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/ Number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%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95D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965287"/>
                  </a:ext>
                </a:extLst>
              </a:tr>
              <a:tr h="48765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Wedi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Cofrestru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/ Registered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1,432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43.3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76115924"/>
                  </a:ext>
                </a:extLst>
              </a:tr>
              <a:tr h="72790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Cofrestru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mewn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categori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arall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/ Registered in another category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93620377"/>
                  </a:ext>
                </a:extLst>
              </a:tr>
              <a:tr h="24740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Heb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gofrestru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/ Not Registered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1,692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10757494"/>
                  </a:ext>
                </a:extLst>
              </a:tr>
              <a:tr h="25097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strike="noStrike" dirty="0" err="1">
                          <a:solidFill>
                            <a:srgbClr val="F2F2F2"/>
                          </a:solidFill>
                          <a:effectLst/>
                        </a:rPr>
                        <a:t>Cyfanswm</a:t>
                      </a:r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 / Total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3,306</a:t>
                      </a:r>
                    </a:p>
                  </a:txBody>
                  <a:tcPr marL="6350" marR="6350" marT="6350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350" marR="6350" marT="6350" marB="0" anchor="ctr">
                    <a:solidFill>
                      <a:srgbClr val="295D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712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5879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BF322AE-B71A-4406-8EC8-F8E2A326BB24}"/>
              </a:ext>
            </a:extLst>
          </p:cNvPr>
          <p:cNvSpPr txBox="1">
            <a:spLocks/>
          </p:cNvSpPr>
          <p:nvPr/>
        </p:nvSpPr>
        <p:spPr>
          <a:xfrm>
            <a:off x="259535" y="175114"/>
            <a:ext cx="4769665" cy="1009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17A37"/>
                </a:solidFill>
                <a:latin typeface="+mn-lt"/>
                <a:ea typeface="+mn-ea"/>
                <a:cs typeface="Poppins SemiBold" panose="00000700000000000000" pitchFamily="50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400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A047E64-E110-4068-A365-5757A8289F54}"/>
              </a:ext>
            </a:extLst>
          </p:cNvPr>
          <p:cNvSpPr txBox="1">
            <a:spLocks/>
          </p:cNvSpPr>
          <p:nvPr/>
        </p:nvSpPr>
        <p:spPr>
          <a:xfrm>
            <a:off x="0" y="4997"/>
            <a:ext cx="4769665" cy="469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17A37"/>
                </a:solidFill>
                <a:latin typeface="+mn-lt"/>
                <a:ea typeface="+mn-ea"/>
                <a:cs typeface="Poppins SemiBold" panose="00000700000000000000" pitchFamily="50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400" dirty="0" err="1">
                <a:solidFill>
                  <a:srgbClr val="295D75"/>
                </a:solidFill>
              </a:rPr>
              <a:t>Dargadwedd</a:t>
            </a:r>
            <a:endParaRPr lang="en-GB" sz="3400" dirty="0">
              <a:solidFill>
                <a:srgbClr val="295D75"/>
              </a:solidFill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4DADB8E-0BF3-4BC7-B543-E4BF849EBFC0}"/>
              </a:ext>
            </a:extLst>
          </p:cNvPr>
          <p:cNvSpPr txBox="1">
            <a:spLocks/>
          </p:cNvSpPr>
          <p:nvPr/>
        </p:nvSpPr>
        <p:spPr>
          <a:xfrm>
            <a:off x="6096000" y="0"/>
            <a:ext cx="5049795" cy="469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17A37"/>
                </a:solidFill>
                <a:latin typeface="+mn-lt"/>
                <a:ea typeface="+mn-ea"/>
                <a:cs typeface="Poppins SemiBold" panose="00000700000000000000" pitchFamily="50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400" dirty="0">
                <a:solidFill>
                  <a:srgbClr val="295D75"/>
                </a:solidFill>
              </a:rPr>
              <a:t>Retention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D07891B-1962-4421-B140-6EF42121A7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334977"/>
              </p:ext>
            </p:extLst>
          </p:nvPr>
        </p:nvGraphicFramePr>
        <p:xfrm>
          <a:off x="144599" y="630458"/>
          <a:ext cx="10756281" cy="2865755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5885577">
                  <a:extLst>
                    <a:ext uri="{9D8B030D-6E8A-4147-A177-3AD203B41FA5}">
                      <a16:colId xmlns:a16="http://schemas.microsoft.com/office/drawing/2014/main" val="1132274150"/>
                    </a:ext>
                  </a:extLst>
                </a:gridCol>
                <a:gridCol w="2435352">
                  <a:extLst>
                    <a:ext uri="{9D8B030D-6E8A-4147-A177-3AD203B41FA5}">
                      <a16:colId xmlns:a16="http://schemas.microsoft.com/office/drawing/2014/main" val="1349519290"/>
                    </a:ext>
                  </a:extLst>
                </a:gridCol>
                <a:gridCol w="2435352">
                  <a:extLst>
                    <a:ext uri="{9D8B030D-6E8A-4147-A177-3AD203B41FA5}">
                      <a16:colId xmlns:a16="http://schemas.microsoft.com/office/drawing/2014/main" val="3815520300"/>
                    </a:ext>
                  </a:extLst>
                </a:gridCol>
              </a:tblGrid>
              <a:tr h="2160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strike="noStrike" kern="1200" dirty="0" err="1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Heb</a:t>
                      </a:r>
                      <a:r>
                        <a:rPr lang="en-GB" sz="1400" b="1" u="none" strike="noStrike" kern="12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u="none" strike="noStrike" kern="1200" dirty="0" err="1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Cofrestru</a:t>
                      </a:r>
                      <a:r>
                        <a:rPr lang="en-GB" sz="1400" b="1" u="none" strike="noStrike" kern="12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yn</a:t>
                      </a:r>
                      <a:r>
                        <a:rPr lang="en-GB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Poppins SemiBold" panose="00000700000000000000" pitchFamily="50" charset="0"/>
                        </a:rPr>
                        <a:t>ô</a:t>
                      </a:r>
                      <a:r>
                        <a:rPr lang="en-GB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 </a:t>
                      </a:r>
                      <a:r>
                        <a:rPr lang="en-GB" sz="1400" b="1" u="none" strike="noStrike" kern="1200" dirty="0" err="1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oedran</a:t>
                      </a:r>
                      <a:r>
                        <a:rPr lang="en-GB" sz="1400" b="1" u="none" strike="noStrike" kern="12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Not registered by age</a:t>
                      </a:r>
                    </a:p>
                  </a:txBody>
                  <a:tcPr marL="9525" marR="9525" marT="9525" marB="0" anchor="ctr">
                    <a:solidFill>
                      <a:srgbClr val="295D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185242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u="none" strike="noStrike" dirty="0" err="1">
                          <a:solidFill>
                            <a:srgbClr val="F2F2F2"/>
                          </a:solidFill>
                          <a:effectLst/>
                        </a:rPr>
                        <a:t>Nifer</a:t>
                      </a:r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/ Number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%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95D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96528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30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761159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30 - 34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9362037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35 - 39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1075749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40 - 44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7960035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45 - 49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0647396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50 - 54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6852711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55 - 59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7054171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60 - 64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3352323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65 - 69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399652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70+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2967256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strike="noStrike" dirty="0" err="1">
                          <a:solidFill>
                            <a:srgbClr val="F2F2F2"/>
                          </a:solidFill>
                          <a:effectLst/>
                        </a:rPr>
                        <a:t>Cyfanswm</a:t>
                      </a:r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 </a:t>
                      </a:r>
                      <a:r>
                        <a:rPr lang="en-GB" sz="1400" b="1" u="none" strike="noStrike" dirty="0" err="1">
                          <a:solidFill>
                            <a:srgbClr val="F2F2F2"/>
                          </a:solidFill>
                          <a:effectLst/>
                        </a:rPr>
                        <a:t>heb</a:t>
                      </a:r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 </a:t>
                      </a:r>
                      <a:r>
                        <a:rPr lang="en-GB" sz="1400" b="1" u="none" strike="noStrike" dirty="0" err="1">
                          <a:solidFill>
                            <a:srgbClr val="F2F2F2"/>
                          </a:solidFill>
                          <a:effectLst/>
                        </a:rPr>
                        <a:t>cofrestru</a:t>
                      </a:r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/ Total not registered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1,692</a:t>
                      </a:r>
                    </a:p>
                  </a:txBody>
                  <a:tcPr marL="6350" marR="6350" marT="6350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350" marR="6350" marT="6350" marB="0" anchor="ctr">
                    <a:solidFill>
                      <a:srgbClr val="295D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712227"/>
                  </a:ext>
                </a:extLst>
              </a:tr>
            </a:tbl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F7C46C9-5657-412F-B9F2-2C4B21D6E9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6617108"/>
              </p:ext>
            </p:extLst>
          </p:nvPr>
        </p:nvGraphicFramePr>
        <p:xfrm>
          <a:off x="-164387" y="3544584"/>
          <a:ext cx="12211787" cy="3009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A32F355-EF1B-432F-A4AE-49FD6CD618E8}"/>
              </a:ext>
            </a:extLst>
          </p:cNvPr>
          <p:cNvSpPr txBox="1">
            <a:spLocks/>
          </p:cNvSpPr>
          <p:nvPr/>
        </p:nvSpPr>
        <p:spPr>
          <a:xfrm>
            <a:off x="144600" y="6554444"/>
            <a:ext cx="3055800" cy="317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17A37"/>
                </a:solidFill>
                <a:latin typeface="+mn-lt"/>
                <a:ea typeface="+mn-ea"/>
                <a:cs typeface="Poppins SemiBold" panose="00000700000000000000" pitchFamily="50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err="1">
                <a:solidFill>
                  <a:schemeClr val="bg1"/>
                </a:solidFill>
              </a:rPr>
              <a:t>Ymarferwyr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Dysgu</a:t>
            </a:r>
            <a:r>
              <a:rPr lang="en-GB" sz="1200" dirty="0">
                <a:solidFill>
                  <a:schemeClr val="bg1"/>
                </a:solidFill>
              </a:rPr>
              <a:t> SAW/WBL Practitioners </a:t>
            </a:r>
          </a:p>
        </p:txBody>
      </p:sp>
    </p:spTree>
    <p:extLst>
      <p:ext uri="{BB962C8B-B14F-4D97-AF65-F5344CB8AC3E}">
        <p14:creationId xmlns:p14="http://schemas.microsoft.com/office/powerpoint/2010/main" val="2245414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Tuedd</a:t>
            </a:r>
            <a:r>
              <a:rPr lang="en-GB" dirty="0"/>
              <a:t> Cymraeg </a:t>
            </a:r>
            <a:r>
              <a:rPr lang="en-GB" dirty="0" err="1"/>
              <a:t>ar</a:t>
            </a:r>
            <a:r>
              <a:rPr lang="en-GB" dirty="0"/>
              <a:t> draws y </a:t>
            </a:r>
            <a:r>
              <a:rPr lang="en-GB" dirty="0" err="1"/>
              <a:t>sectorau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Welsh trends across the sectors</a:t>
            </a:r>
          </a:p>
        </p:txBody>
      </p:sp>
    </p:spTree>
    <p:extLst>
      <p:ext uri="{BB962C8B-B14F-4D97-AF65-F5344CB8AC3E}">
        <p14:creationId xmlns:p14="http://schemas.microsoft.com/office/powerpoint/2010/main" val="993485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EA9A75D0-6717-463E-9018-6CEF906248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973677"/>
              </p:ext>
            </p:extLst>
          </p:nvPr>
        </p:nvGraphicFramePr>
        <p:xfrm>
          <a:off x="259535" y="4950592"/>
          <a:ext cx="11698004" cy="152520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511424">
                  <a:extLst>
                    <a:ext uri="{9D8B030D-6E8A-4147-A177-3AD203B41FA5}">
                      <a16:colId xmlns:a16="http://schemas.microsoft.com/office/drawing/2014/main" val="1409787395"/>
                    </a:ext>
                  </a:extLst>
                </a:gridCol>
                <a:gridCol w="818658">
                  <a:extLst>
                    <a:ext uri="{9D8B030D-6E8A-4147-A177-3AD203B41FA5}">
                      <a16:colId xmlns:a16="http://schemas.microsoft.com/office/drawing/2014/main" val="2249483182"/>
                    </a:ext>
                  </a:extLst>
                </a:gridCol>
                <a:gridCol w="818658">
                  <a:extLst>
                    <a:ext uri="{9D8B030D-6E8A-4147-A177-3AD203B41FA5}">
                      <a16:colId xmlns:a16="http://schemas.microsoft.com/office/drawing/2014/main" val="1945102125"/>
                    </a:ext>
                  </a:extLst>
                </a:gridCol>
                <a:gridCol w="818658">
                  <a:extLst>
                    <a:ext uri="{9D8B030D-6E8A-4147-A177-3AD203B41FA5}">
                      <a16:colId xmlns:a16="http://schemas.microsoft.com/office/drawing/2014/main" val="3908253380"/>
                    </a:ext>
                  </a:extLst>
                </a:gridCol>
                <a:gridCol w="818658">
                  <a:extLst>
                    <a:ext uri="{9D8B030D-6E8A-4147-A177-3AD203B41FA5}">
                      <a16:colId xmlns:a16="http://schemas.microsoft.com/office/drawing/2014/main" val="2526635891"/>
                    </a:ext>
                  </a:extLst>
                </a:gridCol>
                <a:gridCol w="818658">
                  <a:extLst>
                    <a:ext uri="{9D8B030D-6E8A-4147-A177-3AD203B41FA5}">
                      <a16:colId xmlns:a16="http://schemas.microsoft.com/office/drawing/2014/main" val="1375670429"/>
                    </a:ext>
                  </a:extLst>
                </a:gridCol>
                <a:gridCol w="818658">
                  <a:extLst>
                    <a:ext uri="{9D8B030D-6E8A-4147-A177-3AD203B41FA5}">
                      <a16:colId xmlns:a16="http://schemas.microsoft.com/office/drawing/2014/main" val="2672686105"/>
                    </a:ext>
                  </a:extLst>
                </a:gridCol>
                <a:gridCol w="818658">
                  <a:extLst>
                    <a:ext uri="{9D8B030D-6E8A-4147-A177-3AD203B41FA5}">
                      <a16:colId xmlns:a16="http://schemas.microsoft.com/office/drawing/2014/main" val="2000901445"/>
                    </a:ext>
                  </a:extLst>
                </a:gridCol>
                <a:gridCol w="818658">
                  <a:extLst>
                    <a:ext uri="{9D8B030D-6E8A-4147-A177-3AD203B41FA5}">
                      <a16:colId xmlns:a16="http://schemas.microsoft.com/office/drawing/2014/main" val="627904016"/>
                    </a:ext>
                  </a:extLst>
                </a:gridCol>
                <a:gridCol w="818658">
                  <a:extLst>
                    <a:ext uri="{9D8B030D-6E8A-4147-A177-3AD203B41FA5}">
                      <a16:colId xmlns:a16="http://schemas.microsoft.com/office/drawing/2014/main" val="373640061"/>
                    </a:ext>
                  </a:extLst>
                </a:gridCol>
                <a:gridCol w="818658">
                  <a:extLst>
                    <a:ext uri="{9D8B030D-6E8A-4147-A177-3AD203B41FA5}">
                      <a16:colId xmlns:a16="http://schemas.microsoft.com/office/drawing/2014/main" val="1720668801"/>
                    </a:ext>
                  </a:extLst>
                </a:gridCol>
              </a:tblGrid>
              <a:tr h="48907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Ymarferwyr</a:t>
                      </a:r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Dysgu</a:t>
                      </a:r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Seiliedig</a:t>
                      </a:r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ar</a:t>
                      </a:r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Waith</a:t>
                      </a:r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/ Work Based Learning Practitioners</a:t>
                      </a:r>
                    </a:p>
                  </a:txBody>
                  <a:tcPr marL="9525" marR="9525" marT="9525" marB="0" anchor="ctr">
                    <a:solidFill>
                      <a:srgbClr val="750A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2020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50A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2021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50A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2022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50A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GB" sz="1400" b="1" u="none" strike="noStrike">
                          <a:solidFill>
                            <a:srgbClr val="F2F2F2"/>
                          </a:solidFill>
                          <a:effectLst/>
                        </a:rPr>
                        <a:t>2023</a:t>
                      </a:r>
                      <a:endParaRPr lang="en-GB" sz="1400" b="1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50A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2024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50A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655216"/>
                  </a:ext>
                </a:extLst>
              </a:tr>
              <a:tr h="48907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u="none" strike="noStrike" dirty="0" err="1">
                          <a:solidFill>
                            <a:srgbClr val="F2F2F2"/>
                          </a:solidFill>
                          <a:effectLst/>
                        </a:rPr>
                        <a:t>Nifer</a:t>
                      </a:r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 / Number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50A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%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50A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u="none" strike="noStrike" dirty="0" err="1">
                          <a:solidFill>
                            <a:srgbClr val="F2F2F2"/>
                          </a:solidFill>
                          <a:effectLst/>
                        </a:rPr>
                        <a:t>Nifer</a:t>
                      </a:r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 / Number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50A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%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50A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u="none" strike="noStrike" dirty="0" err="1">
                          <a:solidFill>
                            <a:srgbClr val="F2F2F2"/>
                          </a:solidFill>
                          <a:effectLst/>
                        </a:rPr>
                        <a:t>Nifer</a:t>
                      </a:r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 / Number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50A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%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50A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u="none" strike="noStrike" dirty="0" err="1">
                          <a:solidFill>
                            <a:srgbClr val="F2F2F2"/>
                          </a:solidFill>
                          <a:effectLst/>
                        </a:rPr>
                        <a:t>Nifer</a:t>
                      </a:r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 / Number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50A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%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50A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u="none" strike="noStrike" dirty="0" err="1">
                          <a:solidFill>
                            <a:srgbClr val="F2F2F2"/>
                          </a:solidFill>
                          <a:effectLst/>
                        </a:rPr>
                        <a:t>Nifer</a:t>
                      </a:r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 / Number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50A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%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50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782922"/>
                  </a:ext>
                </a:extLst>
              </a:tr>
              <a:tr h="273528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Gallu</a:t>
                      </a:r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GB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siarad</a:t>
                      </a:r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Cymraeg / Ability to speak Welsh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88155224"/>
                  </a:ext>
                </a:extLst>
              </a:tr>
              <a:tr h="273528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Gweithio</a:t>
                      </a:r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GB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yn</a:t>
                      </a:r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y </a:t>
                      </a:r>
                      <a:r>
                        <a:rPr lang="en-GB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Gymraeg</a:t>
                      </a:r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/ Working in Welsh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8847021"/>
                  </a:ext>
                </a:extLst>
              </a:tr>
            </a:tbl>
          </a:graphicData>
        </a:graphic>
      </p:graphicFrame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9AE9912-D7D7-4C48-970D-57DF3EAE7BC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769665" cy="11802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17A37"/>
                </a:solidFill>
                <a:latin typeface="+mn-lt"/>
                <a:ea typeface="+mn-ea"/>
                <a:cs typeface="Poppins SemiBold" panose="00000700000000000000" pitchFamily="50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400" dirty="0" err="1">
                <a:solidFill>
                  <a:srgbClr val="750A00"/>
                </a:solidFill>
              </a:rPr>
              <a:t>Siarad</a:t>
            </a:r>
            <a:r>
              <a:rPr lang="en-GB" sz="3400" dirty="0">
                <a:solidFill>
                  <a:srgbClr val="750A00"/>
                </a:solidFill>
              </a:rPr>
              <a:t> Cymraeg a </a:t>
            </a:r>
            <a:r>
              <a:rPr lang="en-GB" sz="3400" dirty="0" err="1">
                <a:solidFill>
                  <a:srgbClr val="750A00"/>
                </a:solidFill>
              </a:rPr>
              <a:t>Tueddiadau</a:t>
            </a:r>
            <a:r>
              <a:rPr lang="en-GB" sz="3400" dirty="0">
                <a:solidFill>
                  <a:srgbClr val="750A00"/>
                </a:solidFill>
              </a:rPr>
              <a:t> </a:t>
            </a:r>
            <a:r>
              <a:rPr lang="en-GB" sz="3400" dirty="0" err="1">
                <a:solidFill>
                  <a:srgbClr val="750A00"/>
                </a:solidFill>
              </a:rPr>
              <a:t>Gweithio</a:t>
            </a:r>
            <a:endParaRPr lang="en-GB" sz="3400" dirty="0">
              <a:solidFill>
                <a:srgbClr val="750A00"/>
              </a:solidFill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3A24DB7-EE2B-4444-9EEB-95D13040E05D}"/>
              </a:ext>
            </a:extLst>
          </p:cNvPr>
          <p:cNvSpPr txBox="1">
            <a:spLocks/>
          </p:cNvSpPr>
          <p:nvPr/>
        </p:nvSpPr>
        <p:spPr>
          <a:xfrm>
            <a:off x="6096000" y="0"/>
            <a:ext cx="5049795" cy="10198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17A37"/>
                </a:solidFill>
                <a:latin typeface="+mn-lt"/>
                <a:ea typeface="+mn-ea"/>
                <a:cs typeface="Poppins SemiBold" panose="00000700000000000000" pitchFamily="50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400" dirty="0">
                <a:solidFill>
                  <a:srgbClr val="750A00"/>
                </a:solidFill>
              </a:rPr>
              <a:t>Welsh Speaking and Working Trends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5B5C119-FE0A-42C9-B279-8E9B098287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163375"/>
              </p:ext>
            </p:extLst>
          </p:nvPr>
        </p:nvGraphicFramePr>
        <p:xfrm>
          <a:off x="259535" y="3121792"/>
          <a:ext cx="11698004" cy="152520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511424">
                  <a:extLst>
                    <a:ext uri="{9D8B030D-6E8A-4147-A177-3AD203B41FA5}">
                      <a16:colId xmlns:a16="http://schemas.microsoft.com/office/drawing/2014/main" val="1409787395"/>
                    </a:ext>
                  </a:extLst>
                </a:gridCol>
                <a:gridCol w="818658">
                  <a:extLst>
                    <a:ext uri="{9D8B030D-6E8A-4147-A177-3AD203B41FA5}">
                      <a16:colId xmlns:a16="http://schemas.microsoft.com/office/drawing/2014/main" val="2249483182"/>
                    </a:ext>
                  </a:extLst>
                </a:gridCol>
                <a:gridCol w="818658">
                  <a:extLst>
                    <a:ext uri="{9D8B030D-6E8A-4147-A177-3AD203B41FA5}">
                      <a16:colId xmlns:a16="http://schemas.microsoft.com/office/drawing/2014/main" val="1945102125"/>
                    </a:ext>
                  </a:extLst>
                </a:gridCol>
                <a:gridCol w="818658">
                  <a:extLst>
                    <a:ext uri="{9D8B030D-6E8A-4147-A177-3AD203B41FA5}">
                      <a16:colId xmlns:a16="http://schemas.microsoft.com/office/drawing/2014/main" val="3908253380"/>
                    </a:ext>
                  </a:extLst>
                </a:gridCol>
                <a:gridCol w="818658">
                  <a:extLst>
                    <a:ext uri="{9D8B030D-6E8A-4147-A177-3AD203B41FA5}">
                      <a16:colId xmlns:a16="http://schemas.microsoft.com/office/drawing/2014/main" val="2526635891"/>
                    </a:ext>
                  </a:extLst>
                </a:gridCol>
                <a:gridCol w="818658">
                  <a:extLst>
                    <a:ext uri="{9D8B030D-6E8A-4147-A177-3AD203B41FA5}">
                      <a16:colId xmlns:a16="http://schemas.microsoft.com/office/drawing/2014/main" val="1375670429"/>
                    </a:ext>
                  </a:extLst>
                </a:gridCol>
                <a:gridCol w="818658">
                  <a:extLst>
                    <a:ext uri="{9D8B030D-6E8A-4147-A177-3AD203B41FA5}">
                      <a16:colId xmlns:a16="http://schemas.microsoft.com/office/drawing/2014/main" val="2672686105"/>
                    </a:ext>
                  </a:extLst>
                </a:gridCol>
                <a:gridCol w="818658">
                  <a:extLst>
                    <a:ext uri="{9D8B030D-6E8A-4147-A177-3AD203B41FA5}">
                      <a16:colId xmlns:a16="http://schemas.microsoft.com/office/drawing/2014/main" val="2000901445"/>
                    </a:ext>
                  </a:extLst>
                </a:gridCol>
                <a:gridCol w="818658">
                  <a:extLst>
                    <a:ext uri="{9D8B030D-6E8A-4147-A177-3AD203B41FA5}">
                      <a16:colId xmlns:a16="http://schemas.microsoft.com/office/drawing/2014/main" val="627904016"/>
                    </a:ext>
                  </a:extLst>
                </a:gridCol>
                <a:gridCol w="818658">
                  <a:extLst>
                    <a:ext uri="{9D8B030D-6E8A-4147-A177-3AD203B41FA5}">
                      <a16:colId xmlns:a16="http://schemas.microsoft.com/office/drawing/2014/main" val="373640061"/>
                    </a:ext>
                  </a:extLst>
                </a:gridCol>
                <a:gridCol w="818658">
                  <a:extLst>
                    <a:ext uri="{9D8B030D-6E8A-4147-A177-3AD203B41FA5}">
                      <a16:colId xmlns:a16="http://schemas.microsoft.com/office/drawing/2014/main" val="1720668801"/>
                    </a:ext>
                  </a:extLst>
                </a:gridCol>
              </a:tblGrid>
              <a:tr h="48907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r>
                        <a:rPr lang="en-GB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Gweithwyr</a:t>
                      </a:r>
                      <a:r>
                        <a:rPr lang="en-GB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Cymorth</a:t>
                      </a:r>
                      <a:r>
                        <a:rPr lang="en-GB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Dysgu</a:t>
                      </a:r>
                      <a:r>
                        <a:rPr lang="en-GB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Addysg</a:t>
                      </a:r>
                      <a:r>
                        <a:rPr lang="en-GB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Bellach</a:t>
                      </a:r>
                      <a:r>
                        <a:rPr lang="en-GB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/ Further Education Learning Support </a:t>
                      </a:r>
                      <a:r>
                        <a:rPr lang="en-GB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Wrokers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50A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2020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50A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2021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50A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2022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50A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GB" sz="1400" b="1" u="none" strike="noStrike">
                          <a:solidFill>
                            <a:srgbClr val="F2F2F2"/>
                          </a:solidFill>
                          <a:effectLst/>
                        </a:rPr>
                        <a:t>2023</a:t>
                      </a:r>
                      <a:endParaRPr lang="en-GB" sz="1400" b="1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50A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2024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50A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655216"/>
                  </a:ext>
                </a:extLst>
              </a:tr>
              <a:tr h="48907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u="none" strike="noStrike" dirty="0" err="1">
                          <a:solidFill>
                            <a:srgbClr val="F2F2F2"/>
                          </a:solidFill>
                          <a:effectLst/>
                        </a:rPr>
                        <a:t>Nifer</a:t>
                      </a:r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 / Number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50A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%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50A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u="none" strike="noStrike" dirty="0" err="1">
                          <a:solidFill>
                            <a:srgbClr val="F2F2F2"/>
                          </a:solidFill>
                          <a:effectLst/>
                        </a:rPr>
                        <a:t>Nifer</a:t>
                      </a:r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 / Number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50A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%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50A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u="none" strike="noStrike" dirty="0" err="1">
                          <a:solidFill>
                            <a:srgbClr val="F2F2F2"/>
                          </a:solidFill>
                          <a:effectLst/>
                        </a:rPr>
                        <a:t>Nifer</a:t>
                      </a:r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 / Number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50A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%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50A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u="none" strike="noStrike" dirty="0" err="1">
                          <a:solidFill>
                            <a:srgbClr val="F2F2F2"/>
                          </a:solidFill>
                          <a:effectLst/>
                        </a:rPr>
                        <a:t>Nifer</a:t>
                      </a:r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 / Number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50A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%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50A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u="none" strike="noStrike" dirty="0" err="1">
                          <a:solidFill>
                            <a:srgbClr val="F2F2F2"/>
                          </a:solidFill>
                          <a:effectLst/>
                        </a:rPr>
                        <a:t>Nifer</a:t>
                      </a:r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 / Number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50A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%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50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782922"/>
                  </a:ext>
                </a:extLst>
              </a:tr>
              <a:tr h="273528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Gallu</a:t>
                      </a:r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GB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siarad</a:t>
                      </a:r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Cymraeg / Ability to speak Welsh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88155224"/>
                  </a:ext>
                </a:extLst>
              </a:tr>
              <a:tr h="273528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Gweithio</a:t>
                      </a:r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GB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yn</a:t>
                      </a:r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y </a:t>
                      </a:r>
                      <a:r>
                        <a:rPr lang="en-GB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Gymraeg</a:t>
                      </a:r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/ Working in Welsh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884702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500E871-208C-4DF3-8BD7-6838BD77C1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134794"/>
              </p:ext>
            </p:extLst>
          </p:nvPr>
        </p:nvGraphicFramePr>
        <p:xfrm>
          <a:off x="259535" y="1308232"/>
          <a:ext cx="11698004" cy="152520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511424">
                  <a:extLst>
                    <a:ext uri="{9D8B030D-6E8A-4147-A177-3AD203B41FA5}">
                      <a16:colId xmlns:a16="http://schemas.microsoft.com/office/drawing/2014/main" val="1409787395"/>
                    </a:ext>
                  </a:extLst>
                </a:gridCol>
                <a:gridCol w="818658">
                  <a:extLst>
                    <a:ext uri="{9D8B030D-6E8A-4147-A177-3AD203B41FA5}">
                      <a16:colId xmlns:a16="http://schemas.microsoft.com/office/drawing/2014/main" val="2249483182"/>
                    </a:ext>
                  </a:extLst>
                </a:gridCol>
                <a:gridCol w="818658">
                  <a:extLst>
                    <a:ext uri="{9D8B030D-6E8A-4147-A177-3AD203B41FA5}">
                      <a16:colId xmlns:a16="http://schemas.microsoft.com/office/drawing/2014/main" val="1945102125"/>
                    </a:ext>
                  </a:extLst>
                </a:gridCol>
                <a:gridCol w="818658">
                  <a:extLst>
                    <a:ext uri="{9D8B030D-6E8A-4147-A177-3AD203B41FA5}">
                      <a16:colId xmlns:a16="http://schemas.microsoft.com/office/drawing/2014/main" val="3908253380"/>
                    </a:ext>
                  </a:extLst>
                </a:gridCol>
                <a:gridCol w="818658">
                  <a:extLst>
                    <a:ext uri="{9D8B030D-6E8A-4147-A177-3AD203B41FA5}">
                      <a16:colId xmlns:a16="http://schemas.microsoft.com/office/drawing/2014/main" val="2526635891"/>
                    </a:ext>
                  </a:extLst>
                </a:gridCol>
                <a:gridCol w="818658">
                  <a:extLst>
                    <a:ext uri="{9D8B030D-6E8A-4147-A177-3AD203B41FA5}">
                      <a16:colId xmlns:a16="http://schemas.microsoft.com/office/drawing/2014/main" val="1375670429"/>
                    </a:ext>
                  </a:extLst>
                </a:gridCol>
                <a:gridCol w="818658">
                  <a:extLst>
                    <a:ext uri="{9D8B030D-6E8A-4147-A177-3AD203B41FA5}">
                      <a16:colId xmlns:a16="http://schemas.microsoft.com/office/drawing/2014/main" val="2672686105"/>
                    </a:ext>
                  </a:extLst>
                </a:gridCol>
                <a:gridCol w="818658">
                  <a:extLst>
                    <a:ext uri="{9D8B030D-6E8A-4147-A177-3AD203B41FA5}">
                      <a16:colId xmlns:a16="http://schemas.microsoft.com/office/drawing/2014/main" val="2000901445"/>
                    </a:ext>
                  </a:extLst>
                </a:gridCol>
                <a:gridCol w="818658">
                  <a:extLst>
                    <a:ext uri="{9D8B030D-6E8A-4147-A177-3AD203B41FA5}">
                      <a16:colId xmlns:a16="http://schemas.microsoft.com/office/drawing/2014/main" val="627904016"/>
                    </a:ext>
                  </a:extLst>
                </a:gridCol>
                <a:gridCol w="818658">
                  <a:extLst>
                    <a:ext uri="{9D8B030D-6E8A-4147-A177-3AD203B41FA5}">
                      <a16:colId xmlns:a16="http://schemas.microsoft.com/office/drawing/2014/main" val="373640061"/>
                    </a:ext>
                  </a:extLst>
                </a:gridCol>
                <a:gridCol w="818658">
                  <a:extLst>
                    <a:ext uri="{9D8B030D-6E8A-4147-A177-3AD203B41FA5}">
                      <a16:colId xmlns:a16="http://schemas.microsoft.com/office/drawing/2014/main" val="1720668801"/>
                    </a:ext>
                  </a:extLst>
                </a:gridCol>
              </a:tblGrid>
              <a:tr h="48907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Athrawon</a:t>
                      </a:r>
                      <a:r>
                        <a:rPr lang="en-GB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Addysg</a:t>
                      </a:r>
                      <a:r>
                        <a:rPr lang="en-GB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Bellach</a:t>
                      </a:r>
                      <a:r>
                        <a:rPr lang="en-GB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/ Further Education Teachers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50A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2020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50A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2021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50A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2022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50A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GB" sz="1400" b="1" u="none" strike="noStrike">
                          <a:solidFill>
                            <a:srgbClr val="F2F2F2"/>
                          </a:solidFill>
                          <a:effectLst/>
                        </a:rPr>
                        <a:t>2023</a:t>
                      </a:r>
                      <a:endParaRPr lang="en-GB" sz="1400" b="1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50A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2024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50A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655216"/>
                  </a:ext>
                </a:extLst>
              </a:tr>
              <a:tr h="48907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u="none" strike="noStrike" dirty="0" err="1">
                          <a:solidFill>
                            <a:srgbClr val="F2F2F2"/>
                          </a:solidFill>
                          <a:effectLst/>
                        </a:rPr>
                        <a:t>Nifer</a:t>
                      </a:r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 / Number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50A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%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50A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u="none" strike="noStrike" dirty="0" err="1">
                          <a:solidFill>
                            <a:srgbClr val="F2F2F2"/>
                          </a:solidFill>
                          <a:effectLst/>
                        </a:rPr>
                        <a:t>Nifer</a:t>
                      </a:r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 / Number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50A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%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50A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u="none" strike="noStrike" dirty="0" err="1">
                          <a:solidFill>
                            <a:srgbClr val="F2F2F2"/>
                          </a:solidFill>
                          <a:effectLst/>
                        </a:rPr>
                        <a:t>Nifer</a:t>
                      </a:r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 / Number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50A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%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50A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u="none" strike="noStrike" dirty="0" err="1">
                          <a:solidFill>
                            <a:srgbClr val="F2F2F2"/>
                          </a:solidFill>
                          <a:effectLst/>
                        </a:rPr>
                        <a:t>Nifer</a:t>
                      </a:r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 / Number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50A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%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50A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u="none" strike="noStrike" dirty="0" err="1">
                          <a:solidFill>
                            <a:srgbClr val="F2F2F2"/>
                          </a:solidFill>
                          <a:effectLst/>
                        </a:rPr>
                        <a:t>Nifer</a:t>
                      </a:r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 / Number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50A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%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50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782922"/>
                  </a:ext>
                </a:extLst>
              </a:tr>
              <a:tr h="273528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Gallu</a:t>
                      </a:r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GB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siarad</a:t>
                      </a:r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Cymraeg / Ability to speak Welsh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1,095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16.2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1,083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16.4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1,120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16.7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1,160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17.1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88155224"/>
                  </a:ext>
                </a:extLst>
              </a:tr>
              <a:tr h="273528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Gweithio</a:t>
                      </a:r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GB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yn</a:t>
                      </a:r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y </a:t>
                      </a:r>
                      <a:r>
                        <a:rPr lang="en-GB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Gymraeg</a:t>
                      </a:r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/ Working in Welsh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708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10.6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764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11.3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771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11.7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789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11.8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8847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51854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C88314B-4380-4ACF-AEA9-B14E93A6AA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8542045"/>
              </p:ext>
            </p:extLst>
          </p:nvPr>
        </p:nvGraphicFramePr>
        <p:xfrm>
          <a:off x="1" y="1286668"/>
          <a:ext cx="12192000" cy="2718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65754BB-5568-4E60-871B-B6AECA1EA997}"/>
              </a:ext>
            </a:extLst>
          </p:cNvPr>
          <p:cNvSpPr txBox="1">
            <a:spLocks/>
          </p:cNvSpPr>
          <p:nvPr/>
        </p:nvSpPr>
        <p:spPr>
          <a:xfrm>
            <a:off x="2474444" y="1286700"/>
            <a:ext cx="7243111" cy="3338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17A37"/>
                </a:solidFill>
                <a:latin typeface="+mn-lt"/>
                <a:ea typeface="+mn-ea"/>
                <a:cs typeface="Poppins SemiBold" panose="00000700000000000000" pitchFamily="50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 err="1">
                <a:solidFill>
                  <a:schemeClr val="tx1"/>
                </a:solidFill>
              </a:rPr>
              <a:t>Canran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tuedd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siarad</a:t>
            </a:r>
            <a:r>
              <a:rPr lang="en-GB" sz="1400" dirty="0">
                <a:solidFill>
                  <a:schemeClr val="tx1"/>
                </a:solidFill>
              </a:rPr>
              <a:t> Cymraeg (2020 – 2024) / Percent of Welsh speaking trend (2020 - 2024)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5A65077-3DCA-4A2D-BECA-E0DE807844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8572388"/>
              </p:ext>
            </p:extLst>
          </p:nvPr>
        </p:nvGraphicFramePr>
        <p:xfrm>
          <a:off x="-8563" y="3908090"/>
          <a:ext cx="12192000" cy="2718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08AE7DE-F7ED-48E9-AE8B-C4FE6D15466F}"/>
              </a:ext>
            </a:extLst>
          </p:cNvPr>
          <p:cNvSpPr txBox="1">
            <a:spLocks/>
          </p:cNvSpPr>
          <p:nvPr/>
        </p:nvSpPr>
        <p:spPr>
          <a:xfrm>
            <a:off x="2134054" y="4005374"/>
            <a:ext cx="7906765" cy="3338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17A37"/>
                </a:solidFill>
                <a:latin typeface="+mn-lt"/>
                <a:ea typeface="+mn-ea"/>
                <a:cs typeface="Poppins SemiBold" panose="00000700000000000000" pitchFamily="50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 err="1">
                <a:solidFill>
                  <a:schemeClr val="tx1"/>
                </a:solidFill>
              </a:rPr>
              <a:t>Canran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tuedd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gweithio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yn</a:t>
            </a:r>
            <a:r>
              <a:rPr lang="en-GB" sz="1400" dirty="0">
                <a:solidFill>
                  <a:schemeClr val="tx1"/>
                </a:solidFill>
              </a:rPr>
              <a:t> y </a:t>
            </a:r>
            <a:r>
              <a:rPr lang="en-GB" sz="1400" dirty="0" err="1">
                <a:solidFill>
                  <a:schemeClr val="tx1"/>
                </a:solidFill>
              </a:rPr>
              <a:t>Gymraeg</a:t>
            </a:r>
            <a:r>
              <a:rPr lang="en-GB" sz="1400" dirty="0">
                <a:solidFill>
                  <a:schemeClr val="tx1"/>
                </a:solidFill>
              </a:rPr>
              <a:t> (2020 – 2024) / Percent of Working in Welsh trend (2020 - 2024)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73FB90D-4EF0-43EC-825B-98B74A8E6DF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769665" cy="11802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17A37"/>
                </a:solidFill>
                <a:latin typeface="+mn-lt"/>
                <a:ea typeface="+mn-ea"/>
                <a:cs typeface="Poppins SemiBold" panose="00000700000000000000" pitchFamily="50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400" dirty="0" err="1"/>
              <a:t>Siarad</a:t>
            </a:r>
            <a:r>
              <a:rPr lang="en-GB" sz="3400" dirty="0"/>
              <a:t> Cymraeg a </a:t>
            </a:r>
            <a:r>
              <a:rPr lang="en-GB" sz="3400" dirty="0" err="1"/>
              <a:t>Tueddiadau</a:t>
            </a:r>
            <a:r>
              <a:rPr lang="en-GB" sz="3400" dirty="0"/>
              <a:t> </a:t>
            </a:r>
            <a:r>
              <a:rPr lang="en-GB" sz="3400" dirty="0" err="1"/>
              <a:t>Gweithio</a:t>
            </a:r>
            <a:endParaRPr lang="en-GB" sz="3400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F101FBE-6B38-4DDC-A3F4-9D6EC1FD1B39}"/>
              </a:ext>
            </a:extLst>
          </p:cNvPr>
          <p:cNvSpPr txBox="1">
            <a:spLocks/>
          </p:cNvSpPr>
          <p:nvPr/>
        </p:nvSpPr>
        <p:spPr>
          <a:xfrm>
            <a:off x="6096000" y="0"/>
            <a:ext cx="5049795" cy="10198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17A37"/>
                </a:solidFill>
                <a:latin typeface="+mn-lt"/>
                <a:ea typeface="+mn-ea"/>
                <a:cs typeface="Poppins SemiBold" panose="00000700000000000000" pitchFamily="50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400" dirty="0"/>
              <a:t>Welsh Speaking and Working Trends</a:t>
            </a:r>
          </a:p>
        </p:txBody>
      </p:sp>
    </p:spTree>
    <p:extLst>
      <p:ext uri="{BB962C8B-B14F-4D97-AF65-F5344CB8AC3E}">
        <p14:creationId xmlns:p14="http://schemas.microsoft.com/office/powerpoint/2010/main" val="32754916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Astudiaeth</a:t>
            </a:r>
            <a:r>
              <a:rPr lang="en-GB" dirty="0"/>
              <a:t> </a:t>
            </a:r>
            <a:r>
              <a:rPr lang="en-GB" dirty="0" err="1"/>
              <a:t>Pynciau</a:t>
            </a:r>
            <a:r>
              <a:rPr lang="en-GB" dirty="0"/>
              <a:t> </a:t>
            </a:r>
            <a:r>
              <a:rPr lang="en-GB" dirty="0" err="1"/>
              <a:t>Athrawon</a:t>
            </a:r>
            <a:r>
              <a:rPr lang="en-GB" dirty="0"/>
              <a:t> AB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FE Teacher Subject Analysis</a:t>
            </a:r>
          </a:p>
        </p:txBody>
      </p:sp>
    </p:spTree>
    <p:extLst>
      <p:ext uri="{BB962C8B-B14F-4D97-AF65-F5344CB8AC3E}">
        <p14:creationId xmlns:p14="http://schemas.microsoft.com/office/powerpoint/2010/main" val="10683194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2939F6-B246-4A7D-99F6-A8CE37310C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Hyfforddwyd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y </a:t>
            </a:r>
            <a:r>
              <a:rPr lang="en-GB" dirty="0" err="1"/>
              <a:t>Pwnc</a:t>
            </a:r>
            <a:r>
              <a:rPr lang="en-GB" dirty="0"/>
              <a:t> – </a:t>
            </a:r>
            <a:r>
              <a:rPr lang="en-GB" dirty="0" err="1"/>
              <a:t>Adolygwyd</a:t>
            </a:r>
            <a:r>
              <a:rPr lang="en-GB" dirty="0"/>
              <a:t> y </a:t>
            </a:r>
            <a:r>
              <a:rPr lang="en-GB" dirty="0" err="1"/>
              <a:t>lefel</a:t>
            </a:r>
            <a:r>
              <a:rPr lang="en-GB" dirty="0"/>
              <a:t> </a:t>
            </a:r>
            <a:r>
              <a:rPr lang="en-GB" dirty="0" err="1"/>
              <a:t>uchaf</a:t>
            </a:r>
            <a:r>
              <a:rPr lang="en-GB" dirty="0"/>
              <a:t> o </a:t>
            </a:r>
            <a:r>
              <a:rPr lang="en-GB" dirty="0" err="1"/>
              <a:t>gymhwyster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gyfer</a:t>
            </a:r>
            <a:r>
              <a:rPr lang="en-GB" dirty="0"/>
              <a:t> </a:t>
            </a:r>
            <a:r>
              <a:rPr lang="en-GB" dirty="0" err="1"/>
              <a:t>cofrestrai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y </a:t>
            </a:r>
            <a:r>
              <a:rPr lang="en-GB" dirty="0" err="1"/>
              <a:t>pwnc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Pwnc</a:t>
            </a:r>
            <a:r>
              <a:rPr lang="en-GB" dirty="0"/>
              <a:t> a </a:t>
            </a:r>
            <a:r>
              <a:rPr lang="en-GB" dirty="0" err="1"/>
              <a:t>Addysgir</a:t>
            </a:r>
            <a:r>
              <a:rPr lang="en-GB" dirty="0"/>
              <a:t> – </a:t>
            </a:r>
            <a:r>
              <a:rPr lang="en-GB" dirty="0" err="1"/>
              <a:t>Hunanddatganiad</a:t>
            </a:r>
            <a:r>
              <a:rPr lang="en-GB" dirty="0"/>
              <a:t> o </a:t>
            </a:r>
            <a:r>
              <a:rPr lang="en-GB" dirty="0" err="1"/>
              <a:t>bwnc</a:t>
            </a:r>
            <a:r>
              <a:rPr lang="en-GB" dirty="0"/>
              <a:t> y </a:t>
            </a:r>
            <a:r>
              <a:rPr lang="en-GB" dirty="0" err="1"/>
              <a:t>mae’r</a:t>
            </a:r>
            <a:r>
              <a:rPr lang="en-GB" dirty="0"/>
              <a:t> </a:t>
            </a:r>
            <a:r>
              <a:rPr lang="en-GB" dirty="0" err="1"/>
              <a:t>cofrestrai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,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gallu</a:t>
            </a:r>
            <a:r>
              <a:rPr lang="en-GB" dirty="0"/>
              <a:t> </a:t>
            </a:r>
            <a:r>
              <a:rPr lang="en-GB" dirty="0" err="1"/>
              <a:t>neu’n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addysgu</a:t>
            </a:r>
            <a:r>
              <a:rPr lang="en-GB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Siarad</a:t>
            </a:r>
            <a:r>
              <a:rPr lang="en-GB" dirty="0"/>
              <a:t> </a:t>
            </a:r>
            <a:r>
              <a:rPr lang="en-GB" dirty="0" err="1"/>
              <a:t>Cymraeg</a:t>
            </a:r>
            <a:r>
              <a:rPr lang="en-GB" dirty="0"/>
              <a:t> – Hunan </a:t>
            </a:r>
            <a:r>
              <a:rPr lang="en-GB" dirty="0" err="1"/>
              <a:t>ddatganiad</a:t>
            </a:r>
            <a:r>
              <a:rPr lang="en-GB" dirty="0"/>
              <a:t> o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rhugl</a:t>
            </a:r>
            <a:r>
              <a:rPr lang="en-GB" dirty="0"/>
              <a:t> </a:t>
            </a:r>
            <a:r>
              <a:rPr lang="en-GB" dirty="0" err="1"/>
              <a:t>neu'n</a:t>
            </a:r>
            <a:r>
              <a:rPr lang="en-GB" dirty="0"/>
              <a:t> </a:t>
            </a:r>
            <a:r>
              <a:rPr lang="en-GB" dirty="0" err="1"/>
              <a:t>weddol</a:t>
            </a:r>
            <a:r>
              <a:rPr lang="en-GB" dirty="0"/>
              <a:t> </a:t>
            </a:r>
            <a:r>
              <a:rPr lang="en-GB" dirty="0" err="1"/>
              <a:t>rugl</a:t>
            </a:r>
            <a:r>
              <a:rPr lang="en-GB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Gweithio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y Gymraeg – Hunan </a:t>
            </a:r>
            <a:r>
              <a:rPr lang="en-GB" dirty="0" err="1"/>
              <a:t>ddatganiad</a:t>
            </a:r>
            <a:r>
              <a:rPr lang="en-GB" dirty="0"/>
              <a:t> o </a:t>
            </a:r>
            <a:r>
              <a:rPr lang="en-GB" dirty="0" err="1"/>
              <a:t>gael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hyfforddi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weithio</a:t>
            </a:r>
            <a:r>
              <a:rPr lang="en-GB" dirty="0"/>
              <a:t>, </a:t>
            </a:r>
            <a:r>
              <a:rPr lang="en-GB" dirty="0" err="1"/>
              <a:t>gweithio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hyn</a:t>
            </a:r>
            <a:r>
              <a:rPr lang="en-GB" dirty="0"/>
              <a:t> o </a:t>
            </a:r>
            <a:r>
              <a:rPr lang="en-GB" dirty="0" err="1"/>
              <a:t>bryd</a:t>
            </a:r>
            <a:r>
              <a:rPr lang="en-GB" dirty="0"/>
              <a:t> </a:t>
            </a:r>
            <a:r>
              <a:rPr lang="en-GB" dirty="0" err="1"/>
              <a:t>neu</a:t>
            </a:r>
            <a:r>
              <a:rPr lang="en-GB" dirty="0"/>
              <a:t> </a:t>
            </a:r>
            <a:r>
              <a:rPr lang="en-GB" dirty="0" err="1"/>
              <a:t>erioed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gweithio</a:t>
            </a:r>
            <a:r>
              <a:rPr lang="en-GB" dirty="0"/>
              <a:t> </a:t>
            </a:r>
            <a:r>
              <a:rPr lang="en-GB" dirty="0" err="1"/>
              <a:t>drwy</a:t>
            </a:r>
            <a:r>
              <a:rPr lang="en-GB" dirty="0"/>
              <a:t> </a:t>
            </a:r>
            <a:r>
              <a:rPr lang="en-GB" dirty="0" err="1"/>
              <a:t>gyfrwng</a:t>
            </a:r>
            <a:r>
              <a:rPr lang="en-GB" dirty="0"/>
              <a:t> y Gymraeg </a:t>
            </a:r>
            <a:r>
              <a:rPr lang="en-GB" dirty="0" err="1"/>
              <a:t>neu</a:t>
            </a:r>
            <a:r>
              <a:rPr lang="en-GB" dirty="0"/>
              <a:t> </a:t>
            </a:r>
            <a:r>
              <a:rPr lang="en-GB" dirty="0" err="1"/>
              <a:t>deimlo’n</a:t>
            </a:r>
            <a:r>
              <a:rPr lang="en-GB" dirty="0"/>
              <a:t> </a:t>
            </a:r>
            <a:r>
              <a:rPr lang="en-GB" dirty="0" err="1"/>
              <a:t>hyderus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wneud</a:t>
            </a:r>
            <a:r>
              <a:rPr lang="en-GB" dirty="0"/>
              <a:t> </a:t>
            </a:r>
            <a:r>
              <a:rPr lang="en-GB" dirty="0" err="1"/>
              <a:t>hynny</a:t>
            </a:r>
            <a:r>
              <a:rPr lang="en-GB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C1F205-9460-42FE-A93A-C22FF17E0F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Subject Trained – Reviewed the highest level of qualification for a registrant in the subject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Subject Taught – Self declaration of a subject that the registrant has, can or is teaching.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Welsh Speaking – Self declaration of being fluent or fairly fluent.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Welsh Working– Self declaration of being trained to work, currently work or have ever worked through the medium of Welsh or feel confident to do so.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91F701-E108-4BB3-A715-68F93B1BF7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err="1"/>
              <a:t>Diffiniadau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3FFE37-8929-4597-A87A-338640DCDA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Definitions</a:t>
            </a:r>
          </a:p>
        </p:txBody>
      </p:sp>
    </p:spTree>
    <p:extLst>
      <p:ext uri="{BB962C8B-B14F-4D97-AF65-F5344CB8AC3E}">
        <p14:creationId xmlns:p14="http://schemas.microsoft.com/office/powerpoint/2010/main" val="28428744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4E51CA-8B23-4035-84AA-CF7EDA073D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237" y="1580781"/>
            <a:ext cx="5297487" cy="4980038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Mae 17.6% </a:t>
            </a:r>
            <a:r>
              <a:rPr lang="en-GB" dirty="0" err="1"/>
              <a:t>o’r</a:t>
            </a:r>
            <a:r>
              <a:rPr lang="en-GB" dirty="0"/>
              <a:t> </a:t>
            </a:r>
            <a:r>
              <a:rPr lang="en-GB" dirty="0" err="1"/>
              <a:t>rhai</a:t>
            </a:r>
            <a:r>
              <a:rPr lang="en-GB" dirty="0"/>
              <a:t> a </a:t>
            </a:r>
            <a:r>
              <a:rPr lang="en-GB" dirty="0" err="1"/>
              <a:t>hyfforddwyd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50-55 </a:t>
            </a:r>
            <a:r>
              <a:rPr lang="en-GB" dirty="0" err="1"/>
              <a:t>oed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2024 (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fyny</a:t>
            </a:r>
            <a:r>
              <a:rPr lang="en-GB" dirty="0"/>
              <a:t> o 17.1% </a:t>
            </a:r>
            <a:r>
              <a:rPr lang="en-GB" dirty="0" err="1"/>
              <a:t>yn</a:t>
            </a:r>
            <a:r>
              <a:rPr lang="en-GB" dirty="0"/>
              <a:t> 2020)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Mae </a:t>
            </a:r>
            <a:r>
              <a:rPr lang="en-GB" dirty="0" err="1"/>
              <a:t>cyfanswm</a:t>
            </a:r>
            <a:r>
              <a:rPr lang="en-GB" dirty="0"/>
              <a:t> </a:t>
            </a:r>
            <a:r>
              <a:rPr lang="en-GB" dirty="0" err="1"/>
              <a:t>nifer</a:t>
            </a:r>
            <a:r>
              <a:rPr lang="en-GB" dirty="0"/>
              <a:t> y </a:t>
            </a:r>
            <a:r>
              <a:rPr lang="en-GB" dirty="0" err="1"/>
              <a:t>siaradwyr</a:t>
            </a:r>
            <a:r>
              <a:rPr lang="en-GB" dirty="0"/>
              <a:t> </a:t>
            </a:r>
            <a:r>
              <a:rPr lang="en-GB" dirty="0" err="1"/>
              <a:t>Cymraeg</a:t>
            </a:r>
            <a:r>
              <a:rPr lang="en-GB" dirty="0"/>
              <a:t> </a:t>
            </a:r>
            <a:r>
              <a:rPr lang="en-GB" dirty="0" err="1"/>
              <a:t>sydd</a:t>
            </a:r>
            <a:r>
              <a:rPr lang="en-GB" dirty="0"/>
              <a:t> </a:t>
            </a:r>
            <a:r>
              <a:rPr lang="en-GB" dirty="0" err="1"/>
              <a:t>wedi’u</a:t>
            </a:r>
            <a:r>
              <a:rPr lang="en-GB" dirty="0"/>
              <a:t> </a:t>
            </a:r>
            <a:r>
              <a:rPr lang="en-GB" dirty="0" err="1"/>
              <a:t>hyfforddi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pwnc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cynyddu</a:t>
            </a:r>
            <a:r>
              <a:rPr lang="en-GB" dirty="0"/>
              <a:t> o 16.1% </a:t>
            </a:r>
            <a:r>
              <a:rPr lang="en-GB" dirty="0" err="1"/>
              <a:t>yn</a:t>
            </a:r>
            <a:r>
              <a:rPr lang="en-GB" dirty="0"/>
              <a:t> 2020 </a:t>
            </a:r>
            <a:r>
              <a:rPr lang="en-GB" dirty="0" err="1"/>
              <a:t>i</a:t>
            </a:r>
            <a:r>
              <a:rPr lang="en-GB" dirty="0"/>
              <a:t> 17.1% </a:t>
            </a:r>
            <a:r>
              <a:rPr lang="en-GB" dirty="0" err="1"/>
              <a:t>yn</a:t>
            </a:r>
            <a:r>
              <a:rPr lang="en-GB" dirty="0"/>
              <a:t> 2024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Mae </a:t>
            </a:r>
            <a:r>
              <a:rPr lang="en-GB" dirty="0" err="1"/>
              <a:t>cyfanswm</a:t>
            </a:r>
            <a:r>
              <a:rPr lang="en-GB" dirty="0"/>
              <a:t> y </a:t>
            </a:r>
            <a:r>
              <a:rPr lang="en-GB" dirty="0" err="1"/>
              <a:t>rhai</a:t>
            </a:r>
            <a:r>
              <a:rPr lang="en-GB" dirty="0"/>
              <a:t> </a:t>
            </a:r>
            <a:r>
              <a:rPr lang="en-GB" dirty="0" err="1"/>
              <a:t>sydd</a:t>
            </a:r>
            <a:r>
              <a:rPr lang="en-GB" dirty="0"/>
              <a:t> </a:t>
            </a:r>
            <a:r>
              <a:rPr lang="en-GB" dirty="0" err="1"/>
              <a:t>wedi’u</a:t>
            </a:r>
            <a:r>
              <a:rPr lang="en-GB" dirty="0"/>
              <a:t> </a:t>
            </a:r>
            <a:r>
              <a:rPr lang="en-GB" dirty="0" err="1"/>
              <a:t>hyfforddi</a:t>
            </a:r>
            <a:r>
              <a:rPr lang="en-GB" dirty="0"/>
              <a:t> ac </a:t>
            </a:r>
            <a:r>
              <a:rPr lang="en-GB" dirty="0" err="1"/>
              <a:t>sy’n</a:t>
            </a:r>
            <a:r>
              <a:rPr lang="en-GB" dirty="0"/>
              <a:t> </a:t>
            </a:r>
            <a:r>
              <a:rPr lang="en-GB" dirty="0" err="1"/>
              <a:t>gallu</a:t>
            </a:r>
            <a:r>
              <a:rPr lang="en-GB" dirty="0"/>
              <a:t> </a:t>
            </a:r>
            <a:r>
              <a:rPr lang="en-GB" dirty="0" err="1"/>
              <a:t>addysgu</a:t>
            </a:r>
            <a:r>
              <a:rPr lang="en-GB" dirty="0"/>
              <a:t> </a:t>
            </a:r>
            <a:r>
              <a:rPr lang="en-GB" dirty="0" err="1"/>
              <a:t>drwy</a:t>
            </a:r>
            <a:r>
              <a:rPr lang="en-GB" dirty="0"/>
              <a:t> </a:t>
            </a:r>
            <a:r>
              <a:rPr lang="en-GB" dirty="0" err="1"/>
              <a:t>gyfrwng</a:t>
            </a:r>
            <a:r>
              <a:rPr lang="en-GB" dirty="0"/>
              <a:t> y Gymraeg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cynyddu</a:t>
            </a:r>
            <a:r>
              <a:rPr lang="en-GB" dirty="0"/>
              <a:t> o 11.6% </a:t>
            </a:r>
            <a:r>
              <a:rPr lang="en-GB" dirty="0" err="1"/>
              <a:t>yn</a:t>
            </a:r>
            <a:r>
              <a:rPr lang="en-GB" dirty="0"/>
              <a:t> 2020 </a:t>
            </a:r>
            <a:r>
              <a:rPr lang="en-GB" dirty="0" err="1"/>
              <a:t>i</a:t>
            </a:r>
            <a:r>
              <a:rPr lang="en-GB" dirty="0"/>
              <a:t> 12.8%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Mae </a:t>
            </a:r>
            <a:r>
              <a:rPr lang="en-GB" dirty="0" err="1"/>
              <a:t>gan</a:t>
            </a:r>
            <a:r>
              <a:rPr lang="en-GB" dirty="0"/>
              <a:t> 3 </a:t>
            </a:r>
            <a:r>
              <a:rPr lang="en-GB" dirty="0" err="1"/>
              <a:t>o'r</a:t>
            </a:r>
            <a:r>
              <a:rPr lang="en-GB" dirty="0"/>
              <a:t> 33 </a:t>
            </a:r>
            <a:r>
              <a:rPr lang="en-GB" dirty="0" err="1"/>
              <a:t>pwnc</a:t>
            </a:r>
            <a:r>
              <a:rPr lang="en-GB" dirty="0"/>
              <a:t> </a:t>
            </a:r>
            <a:r>
              <a:rPr lang="en-GB" dirty="0" err="1"/>
              <a:t>dros</a:t>
            </a:r>
            <a:r>
              <a:rPr lang="en-GB" dirty="0"/>
              <a:t> 30% o </a:t>
            </a:r>
            <a:r>
              <a:rPr lang="en-GB" dirty="0" err="1"/>
              <a:t>siaradwyr</a:t>
            </a:r>
            <a:r>
              <a:rPr lang="en-GB" dirty="0"/>
              <a:t> </a:t>
            </a:r>
            <a:r>
              <a:rPr lang="en-GB" dirty="0" err="1"/>
              <a:t>Cymraeg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haddysgu</a:t>
            </a:r>
            <a:r>
              <a:rPr lang="en-GB" dirty="0"/>
              <a:t>. I </a:t>
            </a:r>
            <a:r>
              <a:rPr lang="en-GB" dirty="0" err="1"/>
              <a:t>fyny</a:t>
            </a:r>
            <a:r>
              <a:rPr lang="en-GB" dirty="0"/>
              <a:t> o 2 o 33 </a:t>
            </a:r>
            <a:r>
              <a:rPr lang="en-GB" dirty="0" err="1"/>
              <a:t>pwnc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Roedd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Dylunio</a:t>
            </a:r>
            <a:r>
              <a:rPr lang="en-GB" dirty="0"/>
              <a:t> a </a:t>
            </a:r>
            <a:r>
              <a:rPr lang="en-GB" dirty="0" err="1"/>
              <a:t>Thechnoleg</a:t>
            </a:r>
            <a:r>
              <a:rPr lang="en-GB" dirty="0"/>
              <a:t> 11.5% (3 o 26 o </a:t>
            </a:r>
            <a:r>
              <a:rPr lang="en-GB" dirty="0" err="1"/>
              <a:t>unigolion</a:t>
            </a:r>
            <a:r>
              <a:rPr lang="en-GB" dirty="0"/>
              <a:t>)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gallu</a:t>
            </a:r>
            <a:r>
              <a:rPr lang="en-GB" dirty="0"/>
              <a:t> </a:t>
            </a:r>
            <a:r>
              <a:rPr lang="en-GB" dirty="0" err="1"/>
              <a:t>addysgu</a:t>
            </a:r>
            <a:r>
              <a:rPr lang="en-GB" dirty="0"/>
              <a:t> </a:t>
            </a:r>
            <a:r>
              <a:rPr lang="en-GB" dirty="0" err="1"/>
              <a:t>drwy</a:t>
            </a:r>
            <a:r>
              <a:rPr lang="en-GB" dirty="0"/>
              <a:t> </a:t>
            </a:r>
            <a:r>
              <a:rPr lang="en-GB" dirty="0" err="1"/>
              <a:t>gyfrwng</a:t>
            </a:r>
            <a:r>
              <a:rPr lang="en-GB" dirty="0"/>
              <a:t> y Gymraeg </a:t>
            </a:r>
            <a:r>
              <a:rPr lang="en-GB" dirty="0" err="1"/>
              <a:t>yn</a:t>
            </a:r>
            <a:r>
              <a:rPr lang="en-GB" dirty="0"/>
              <a:t> 2020 ac </a:t>
            </a:r>
            <a:r>
              <a:rPr lang="en-GB" dirty="0" err="1"/>
              <a:t>mae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cynyddu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32.5% (26 o 80 o </a:t>
            </a:r>
            <a:r>
              <a:rPr lang="en-GB" dirty="0" err="1"/>
              <a:t>unigolion</a:t>
            </a:r>
            <a:r>
              <a:rPr lang="en-GB" dirty="0"/>
              <a:t>) </a:t>
            </a:r>
            <a:r>
              <a:rPr lang="en-GB" dirty="0" err="1"/>
              <a:t>yn</a:t>
            </a:r>
            <a:r>
              <a:rPr lang="en-GB" dirty="0"/>
              <a:t> 2024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Mae </a:t>
            </a:r>
            <a:r>
              <a:rPr lang="en-GB" dirty="0" err="1"/>
              <a:t>gan</a:t>
            </a:r>
            <a:r>
              <a:rPr lang="en-GB" dirty="0"/>
              <a:t> 50.7% o </a:t>
            </a:r>
            <a:r>
              <a:rPr lang="en-GB" dirty="0" err="1"/>
              <a:t>athrawon</a:t>
            </a:r>
            <a:r>
              <a:rPr lang="en-GB" dirty="0"/>
              <a:t> AB </a:t>
            </a:r>
            <a:r>
              <a:rPr lang="en-GB" dirty="0" err="1"/>
              <a:t>gymhwyster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y </a:t>
            </a:r>
            <a:r>
              <a:rPr lang="en-GB" dirty="0" err="1"/>
              <a:t>pwnc</a:t>
            </a:r>
            <a:r>
              <a:rPr lang="en-GB" dirty="0"/>
              <a:t> y </a:t>
            </a:r>
            <a:r>
              <a:rPr lang="en-GB" dirty="0" err="1"/>
              <a:t>maent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addysgu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703C33-4FCC-4D7F-BB62-23B163BD36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64277" y="1580780"/>
            <a:ext cx="5297487" cy="4980039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17.6% of those trained are 50-55yrs in 2024 (up from 17.1% in 2020)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Total number of Welsh speakers trained in their subject has increased from 16.1% in 2020 to 17.1% in 2024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Total number of those trained and able to teach through the medium of Welsh has increased from 11.6% in 2020 to 12.8%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3 of the 33 subjects have over 30% of Welsh speakers teaching them. Up from 2 of 33 subjects in 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Design and Technology had 11.5% (3 of 26 individuals) able to teach through the medium of Welsh in 2020 and has increased to 32.5% (26 of 80 individuals) in 2024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50.7% of FE teachers have a qualification in the subject they teach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803754-5DB8-4958-964D-FB1321BA62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Prif </a:t>
            </a:r>
            <a:r>
              <a:rPr lang="en-GB" dirty="0" err="1"/>
              <a:t>bwyntiau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04BADB-EC1E-472A-951F-338D110971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Main points</a:t>
            </a:r>
          </a:p>
        </p:txBody>
      </p:sp>
    </p:spTree>
    <p:extLst>
      <p:ext uri="{BB962C8B-B14F-4D97-AF65-F5344CB8AC3E}">
        <p14:creationId xmlns:p14="http://schemas.microsoft.com/office/powerpoint/2010/main" val="554311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33794" y="518295"/>
            <a:ext cx="5553393" cy="823892"/>
          </a:xfrm>
        </p:spPr>
        <p:txBody>
          <a:bodyPr>
            <a:normAutofit fontScale="77500" lnSpcReduction="20000"/>
          </a:bodyPr>
          <a:lstStyle/>
          <a:p>
            <a:r>
              <a:rPr lang="en-GB" sz="3100" dirty="0" err="1"/>
              <a:t>Nifer</a:t>
            </a:r>
            <a:r>
              <a:rPr lang="en-GB" sz="3100" dirty="0"/>
              <a:t> </a:t>
            </a:r>
            <a:r>
              <a:rPr lang="en-GB" sz="3100" dirty="0" err="1"/>
              <a:t>yr</a:t>
            </a:r>
            <a:r>
              <a:rPr lang="en-GB" sz="3100" dirty="0"/>
              <a:t> </a:t>
            </a:r>
            <a:r>
              <a:rPr lang="en-GB" sz="3100" dirty="0" err="1"/>
              <a:t>ymarferwyr</a:t>
            </a:r>
            <a:r>
              <a:rPr lang="en-GB" sz="3100" dirty="0"/>
              <a:t> </a:t>
            </a:r>
            <a:r>
              <a:rPr lang="en-GB" sz="3100" dirty="0" err="1"/>
              <a:t>sy’n</a:t>
            </a:r>
            <a:r>
              <a:rPr lang="en-GB" sz="3100" dirty="0"/>
              <a:t> </a:t>
            </a:r>
            <a:r>
              <a:rPr lang="en-GB" sz="3100" dirty="0" err="1"/>
              <a:t>gymwys</a:t>
            </a:r>
            <a:r>
              <a:rPr lang="en-GB" sz="3100" dirty="0"/>
              <a:t> </a:t>
            </a:r>
            <a:r>
              <a:rPr lang="en-GB" sz="3100" dirty="0" err="1"/>
              <a:t>i</a:t>
            </a:r>
            <a:r>
              <a:rPr lang="en-GB" sz="3100" dirty="0"/>
              <a:t> </a:t>
            </a:r>
            <a:r>
              <a:rPr lang="en-GB" sz="3100" dirty="0" err="1"/>
              <a:t>weithio</a:t>
            </a:r>
            <a:r>
              <a:rPr lang="en-GB" sz="3100" dirty="0"/>
              <a:t> </a:t>
            </a:r>
            <a:r>
              <a:rPr lang="en-GB" sz="3100" dirty="0" err="1"/>
              <a:t>ym</a:t>
            </a:r>
            <a:r>
              <a:rPr lang="en-GB" sz="3100" dirty="0"/>
              <a:t> </a:t>
            </a:r>
            <a:r>
              <a:rPr lang="en-GB" sz="3100" dirty="0" err="1"/>
              <a:t>mhob</a:t>
            </a:r>
            <a:r>
              <a:rPr lang="en-GB" sz="3100" dirty="0"/>
              <a:t> </a:t>
            </a:r>
            <a:r>
              <a:rPr lang="en-GB" sz="3100" dirty="0" err="1"/>
              <a:t>categori</a:t>
            </a:r>
            <a:r>
              <a:rPr lang="en-GB" sz="3100" dirty="0"/>
              <a:t> (Mawrth 202)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264277" y="496390"/>
            <a:ext cx="4952967" cy="823892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Number of practitioners eligible to work in each category (March 2024)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14347" y="1528512"/>
            <a:ext cx="10940410" cy="4834190"/>
            <a:chOff x="732454" y="1320282"/>
            <a:chExt cx="10940410" cy="4834190"/>
          </a:xfrm>
        </p:grpSpPr>
        <p:grpSp>
          <p:nvGrpSpPr>
            <p:cNvPr id="8" name="Group 7"/>
            <p:cNvGrpSpPr/>
            <p:nvPr/>
          </p:nvGrpSpPr>
          <p:grpSpPr>
            <a:xfrm>
              <a:off x="732454" y="1320282"/>
              <a:ext cx="7989599" cy="4834190"/>
              <a:chOff x="-3497" y="5"/>
              <a:chExt cx="5302635" cy="2330021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0" y="5"/>
                <a:ext cx="3857015" cy="270044"/>
                <a:chOff x="220229" y="3682130"/>
                <a:chExt cx="3552426" cy="270075"/>
              </a:xfrm>
            </p:grpSpPr>
            <p:sp>
              <p:nvSpPr>
                <p:cNvPr id="37" name="Freeform 36"/>
                <p:cNvSpPr/>
                <p:nvPr/>
              </p:nvSpPr>
              <p:spPr>
                <a:xfrm>
                  <a:off x="220229" y="3682130"/>
                  <a:ext cx="2919105" cy="25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4900" h="258350">
                      <a:moveTo>
                        <a:pt x="0" y="0"/>
                      </a:moveTo>
                      <a:lnTo>
                        <a:pt x="3015790" y="0"/>
                      </a:lnTo>
                      <a:lnTo>
                        <a:pt x="2854900" y="258350"/>
                      </a:lnTo>
                      <a:lnTo>
                        <a:pt x="0" y="2583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8EBEE"/>
                </a:solidFill>
                <a:ln w="10000" cap="flat">
                  <a:noFill/>
                  <a:bevel/>
                </a:ln>
              </p:spPr>
              <p:txBody>
                <a:bodyPr wrap="square" lIns="0" tIns="0" rIns="0" bIns="0"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7000"/>
                    </a:lnSpc>
                    <a:spcBef>
                      <a:spcPts val="40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GB" sz="16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Gweithwyr</a:t>
                  </a:r>
                  <a:r>
                    <a:rPr kumimoji="0" lang="en-GB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GB" sz="16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ieuenctid</a:t>
                  </a:r>
                  <a:r>
                    <a:rPr kumimoji="0" lang="en-GB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0.4%</a:t>
                  </a:r>
                  <a:endParaRPr kumimoji="0" lang="en-GB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" name="Freeform 37"/>
                <p:cNvSpPr/>
                <p:nvPr/>
              </p:nvSpPr>
              <p:spPr>
                <a:xfrm>
                  <a:off x="3399128" y="3693855"/>
                  <a:ext cx="373527" cy="25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90" h="258350">
                      <a:moveTo>
                        <a:pt x="160895" y="0"/>
                      </a:moveTo>
                      <a:lnTo>
                        <a:pt x="321790" y="258350"/>
                      </a:lnTo>
                      <a:lnTo>
                        <a:pt x="0" y="258350"/>
                      </a:lnTo>
                      <a:lnTo>
                        <a:pt x="160895" y="0"/>
                      </a:lnTo>
                      <a:close/>
                    </a:path>
                  </a:pathLst>
                </a:custGeom>
                <a:solidFill>
                  <a:srgbClr val="F6FAF4"/>
                </a:solidFill>
                <a:ln w="10000" cap="flat">
                  <a:solidFill>
                    <a:sysClr val="window" lastClr="FFFFFF">
                      <a:lumMod val="50000"/>
                    </a:sysClr>
                  </a:solidFill>
                  <a:bevel/>
                </a:ln>
              </p:spPr>
              <p:txBody>
                <a:bodyPr wrap="square" lIns="0" tIns="0" rIns="0" bIns="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423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0" y="340463"/>
                <a:ext cx="4073964" cy="254409"/>
                <a:chOff x="220235" y="4030466"/>
                <a:chExt cx="3752241" cy="254439"/>
              </a:xfrm>
            </p:grpSpPr>
            <p:sp>
              <p:nvSpPr>
                <p:cNvPr id="35" name="Freeform 34"/>
                <p:cNvSpPr/>
                <p:nvPr/>
              </p:nvSpPr>
              <p:spPr>
                <a:xfrm>
                  <a:off x="220235" y="4030466"/>
                  <a:ext cx="2718944" cy="248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9210" h="248336">
                      <a:moveTo>
                        <a:pt x="0" y="0"/>
                      </a:moveTo>
                      <a:lnTo>
                        <a:pt x="2790110" y="0"/>
                      </a:lnTo>
                      <a:lnTo>
                        <a:pt x="2629210" y="248336"/>
                      </a:lnTo>
                      <a:lnTo>
                        <a:pt x="0" y="2483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8EBEE"/>
                </a:solidFill>
                <a:ln w="10000" cap="flat">
                  <a:noFill/>
                  <a:bevel/>
                </a:ln>
              </p:spPr>
              <p:txBody>
                <a:bodyPr wrap="square" lIns="0" tIns="0" rIns="0" bIns="0"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7000"/>
                    </a:lnSpc>
                    <a:spcBef>
                      <a:spcPts val="40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GB" sz="16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Gweithwyr</a:t>
                  </a:r>
                  <a:r>
                    <a:rPr kumimoji="0" lang="en-GB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GB" sz="16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cymorth</a:t>
                  </a:r>
                  <a:r>
                    <a:rPr kumimoji="0" lang="en-GB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GB" sz="16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ieuenctid</a:t>
                  </a:r>
                  <a:r>
                    <a:rPr kumimoji="0" lang="en-GB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0.7%</a:t>
                  </a:r>
                  <a:endParaRPr kumimoji="0" lang="en-GB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" name="Freeform 35"/>
                <p:cNvSpPr/>
                <p:nvPr/>
              </p:nvSpPr>
              <p:spPr>
                <a:xfrm>
                  <a:off x="3199318" y="4036569"/>
                  <a:ext cx="773158" cy="248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158" h="248336">
                      <a:moveTo>
                        <a:pt x="160895" y="0"/>
                      </a:moveTo>
                      <a:lnTo>
                        <a:pt x="612263" y="0"/>
                      </a:lnTo>
                      <a:lnTo>
                        <a:pt x="773158" y="248336"/>
                      </a:lnTo>
                      <a:lnTo>
                        <a:pt x="0" y="248336"/>
                      </a:lnTo>
                      <a:lnTo>
                        <a:pt x="160895" y="0"/>
                      </a:lnTo>
                      <a:close/>
                    </a:path>
                  </a:pathLst>
                </a:custGeom>
                <a:solidFill>
                  <a:srgbClr val="EEF7E9"/>
                </a:solidFill>
                <a:ln w="10000" cap="flat">
                  <a:solidFill>
                    <a:sysClr val="window" lastClr="FFFFFF">
                      <a:lumMod val="50000"/>
                    </a:sysClr>
                  </a:solidFill>
                  <a:bevel/>
                </a:ln>
              </p:spPr>
              <p:txBody>
                <a:bodyPr wrap="square" lIns="0" tIns="0" rIns="0" bIns="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7000"/>
                    </a:lnSpc>
                    <a:spcBef>
                      <a:spcPts val="40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699</a:t>
                  </a:r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-3497" y="690664"/>
                <a:ext cx="4322497" cy="248307"/>
                <a:chOff x="220231" y="4378801"/>
                <a:chExt cx="3981148" cy="248336"/>
              </a:xfrm>
            </p:grpSpPr>
            <p:sp>
              <p:nvSpPr>
                <p:cNvPr id="33" name="Freeform 32"/>
                <p:cNvSpPr/>
                <p:nvPr/>
              </p:nvSpPr>
              <p:spPr>
                <a:xfrm>
                  <a:off x="220231" y="4378801"/>
                  <a:ext cx="2481975" cy="248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3530" h="248336">
                      <a:moveTo>
                        <a:pt x="0" y="0"/>
                      </a:moveTo>
                      <a:lnTo>
                        <a:pt x="2564420" y="0"/>
                      </a:lnTo>
                      <a:lnTo>
                        <a:pt x="2403530" y="248336"/>
                      </a:lnTo>
                      <a:lnTo>
                        <a:pt x="0" y="2483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8EBEE"/>
                </a:solidFill>
                <a:ln w="10000" cap="flat">
                  <a:noFill/>
                  <a:bevel/>
                </a:ln>
              </p:spPr>
              <p:txBody>
                <a:bodyPr wrap="square" lIns="0" tIns="0" rIns="0" bIns="0"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7000"/>
                    </a:lnSpc>
                    <a:spcBef>
                      <a:spcPts val="40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GB" sz="16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Ymarferwyr</a:t>
                  </a:r>
                  <a:r>
                    <a:rPr kumimoji="0" lang="en-GB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GB" sz="16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dysgu</a:t>
                  </a:r>
                  <a:r>
                    <a:rPr kumimoji="0" lang="en-GB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GB" sz="16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seiliedig</a:t>
                  </a:r>
                  <a:r>
                    <a:rPr kumimoji="0" lang="en-GB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GB" sz="16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ar</a:t>
                  </a:r>
                  <a:r>
                    <a:rPr kumimoji="0" lang="en-GB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GB" sz="16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waith</a:t>
                  </a:r>
                  <a:r>
                    <a:rPr kumimoji="0" lang="en-GB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3.4%</a:t>
                  </a:r>
                  <a:endParaRPr kumimoji="0" lang="en-GB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" name="Freeform 33"/>
                <p:cNvSpPr/>
                <p:nvPr/>
              </p:nvSpPr>
              <p:spPr>
                <a:xfrm>
                  <a:off x="2976849" y="4378801"/>
                  <a:ext cx="1224530" cy="248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4530" h="248336">
                      <a:moveTo>
                        <a:pt x="160895" y="0"/>
                      </a:moveTo>
                      <a:lnTo>
                        <a:pt x="1063630" y="0"/>
                      </a:lnTo>
                      <a:lnTo>
                        <a:pt x="1224530" y="248336"/>
                      </a:lnTo>
                      <a:lnTo>
                        <a:pt x="0" y="248336"/>
                      </a:lnTo>
                      <a:lnTo>
                        <a:pt x="160895" y="0"/>
                      </a:ln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10000" cap="flat">
                  <a:solidFill>
                    <a:sysClr val="window" lastClr="FFFFFF">
                      <a:lumMod val="50000"/>
                    </a:sysClr>
                  </a:solidFill>
                  <a:bevel/>
                </a:ln>
              </p:spPr>
              <p:txBody>
                <a:bodyPr wrap="square" lIns="0" tIns="0" rIns="0" bIns="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7000"/>
                    </a:lnSpc>
                    <a:spcBef>
                      <a:spcPts val="40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3,533</a:t>
                  </a:r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25450" y="1040859"/>
                <a:ext cx="4538581" cy="248307"/>
                <a:chOff x="243677" y="4727140"/>
                <a:chExt cx="4180168" cy="248336"/>
              </a:xfrm>
            </p:grpSpPr>
            <p:sp>
              <p:nvSpPr>
                <p:cNvPr id="31" name="Freeform 30"/>
                <p:cNvSpPr/>
                <p:nvPr/>
              </p:nvSpPr>
              <p:spPr>
                <a:xfrm>
                  <a:off x="243677" y="4727140"/>
                  <a:ext cx="2278594" cy="248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7840" h="248336">
                      <a:moveTo>
                        <a:pt x="0" y="0"/>
                      </a:moveTo>
                      <a:lnTo>
                        <a:pt x="2338740" y="0"/>
                      </a:lnTo>
                      <a:lnTo>
                        <a:pt x="2177840" y="248336"/>
                      </a:lnTo>
                      <a:lnTo>
                        <a:pt x="0" y="2483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8EBEE"/>
                </a:solidFill>
                <a:ln w="10000" cap="flat">
                  <a:noFill/>
                  <a:bevel/>
                </a:ln>
              </p:spPr>
              <p:txBody>
                <a:bodyPr wrap="square" lIns="0" tIns="0" rIns="0" bIns="0"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7000"/>
                    </a:lnSpc>
                    <a:spcBef>
                      <a:spcPts val="40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kumimoji="0" lang="en-GB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Freeform 31"/>
                <p:cNvSpPr/>
                <p:nvPr/>
              </p:nvSpPr>
              <p:spPr>
                <a:xfrm>
                  <a:off x="2747955" y="4727140"/>
                  <a:ext cx="1675890" cy="248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5890" h="248336">
                      <a:moveTo>
                        <a:pt x="160895" y="0"/>
                      </a:moveTo>
                      <a:lnTo>
                        <a:pt x="1515000" y="0"/>
                      </a:lnTo>
                      <a:lnTo>
                        <a:pt x="1675890" y="248336"/>
                      </a:lnTo>
                      <a:lnTo>
                        <a:pt x="0" y="248336"/>
                      </a:lnTo>
                      <a:lnTo>
                        <a:pt x="160895" y="0"/>
                      </a:lnTo>
                      <a:close/>
                    </a:path>
                  </a:pathLst>
                </a:custGeom>
                <a:solidFill>
                  <a:schemeClr val="accent6">
                    <a:lumMod val="40000"/>
                    <a:lumOff val="60000"/>
                  </a:schemeClr>
                </a:solidFill>
                <a:ln w="10000" cap="flat">
                  <a:solidFill>
                    <a:sysClr val="window" lastClr="FFFFFF">
                      <a:lumMod val="50000"/>
                    </a:sysClr>
                  </a:solidFill>
                  <a:bevel/>
                </a:ln>
              </p:spPr>
              <p:txBody>
                <a:bodyPr wrap="square" lIns="0" tIns="0" rIns="0" bIns="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7000"/>
                    </a:lnSpc>
                    <a:spcBef>
                      <a:spcPts val="40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6,504</a:t>
                  </a:r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191" y="1391049"/>
                <a:ext cx="4808877" cy="254415"/>
                <a:chOff x="220234" y="5075470"/>
                <a:chExt cx="4429118" cy="254445"/>
              </a:xfrm>
            </p:grpSpPr>
            <p:sp>
              <p:nvSpPr>
                <p:cNvPr id="29" name="Freeform 28"/>
                <p:cNvSpPr/>
                <p:nvPr/>
              </p:nvSpPr>
              <p:spPr>
                <a:xfrm>
                  <a:off x="220234" y="5075470"/>
                  <a:ext cx="2076174" cy="248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2160" h="248336">
                      <a:moveTo>
                        <a:pt x="0" y="0"/>
                      </a:moveTo>
                      <a:lnTo>
                        <a:pt x="2113050" y="0"/>
                      </a:lnTo>
                      <a:lnTo>
                        <a:pt x="1952160" y="248336"/>
                      </a:lnTo>
                      <a:lnTo>
                        <a:pt x="0" y="2483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8EBEE"/>
                </a:solidFill>
                <a:ln w="10000" cap="flat">
                  <a:noFill/>
                  <a:bevel/>
                </a:ln>
              </p:spPr>
              <p:txBody>
                <a:bodyPr wrap="square" lIns="0" tIns="0" rIns="0" bIns="0"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7000"/>
                    </a:lnSpc>
                    <a:spcBef>
                      <a:spcPts val="40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GB" sz="16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Athrawon</a:t>
                  </a:r>
                  <a:r>
                    <a:rPr kumimoji="0" lang="en-GB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AB 6.5%</a:t>
                  </a:r>
                  <a:endParaRPr kumimoji="0" lang="en-GB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Freeform 29"/>
                <p:cNvSpPr/>
                <p:nvPr/>
              </p:nvSpPr>
              <p:spPr>
                <a:xfrm>
                  <a:off x="2522092" y="5081579"/>
                  <a:ext cx="2127260" cy="248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7260" h="248336">
                      <a:moveTo>
                        <a:pt x="160895" y="0"/>
                      </a:moveTo>
                      <a:lnTo>
                        <a:pt x="1966370" y="0"/>
                      </a:lnTo>
                      <a:lnTo>
                        <a:pt x="2127260" y="248336"/>
                      </a:lnTo>
                      <a:lnTo>
                        <a:pt x="0" y="248336"/>
                      </a:lnTo>
                      <a:lnTo>
                        <a:pt x="160895" y="0"/>
                      </a:ln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0000" cap="flat">
                  <a:solidFill>
                    <a:sysClr val="window" lastClr="FFFFFF">
                      <a:lumMod val="50000"/>
                    </a:sysClr>
                  </a:solidFill>
                  <a:bevel/>
                </a:ln>
              </p:spPr>
              <p:txBody>
                <a:bodyPr wrap="square" lIns="0" tIns="0" rIns="0" bIns="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7000"/>
                    </a:lnSpc>
                    <a:spcBef>
                      <a:spcPts val="40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6,786</a:t>
                  </a:r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1" y="1741245"/>
                <a:ext cx="5054103" cy="248313"/>
                <a:chOff x="220235" y="5423804"/>
                <a:chExt cx="4654979" cy="248342"/>
              </a:xfrm>
            </p:grpSpPr>
            <p:sp>
              <p:nvSpPr>
                <p:cNvPr id="27" name="Freeform 26"/>
                <p:cNvSpPr/>
                <p:nvPr/>
              </p:nvSpPr>
              <p:spPr>
                <a:xfrm>
                  <a:off x="220235" y="5423810"/>
                  <a:ext cx="1850662" cy="248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6470" h="248336">
                      <a:moveTo>
                        <a:pt x="0" y="0"/>
                      </a:moveTo>
                      <a:lnTo>
                        <a:pt x="1887370" y="0"/>
                      </a:lnTo>
                      <a:lnTo>
                        <a:pt x="1726470" y="248336"/>
                      </a:lnTo>
                      <a:lnTo>
                        <a:pt x="0" y="2483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8EBEE"/>
                </a:solidFill>
                <a:ln w="10000" cap="flat">
                  <a:noFill/>
                  <a:bevel/>
                </a:ln>
              </p:spPr>
              <p:txBody>
                <a:bodyPr wrap="square" lIns="0" tIns="0" rIns="0" bIns="0"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7000"/>
                    </a:lnSpc>
                    <a:spcBef>
                      <a:spcPts val="40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GB" sz="16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Athrawon</a:t>
                  </a:r>
                  <a:r>
                    <a:rPr kumimoji="0" lang="en-GB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GB" sz="16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ysgol</a:t>
                  </a:r>
                  <a:r>
                    <a:rPr kumimoji="0" lang="en-GB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36.3%</a:t>
                  </a:r>
                  <a:endParaRPr kumimoji="0" lang="en-GB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Freeform 27"/>
                <p:cNvSpPr/>
                <p:nvPr/>
              </p:nvSpPr>
              <p:spPr>
                <a:xfrm>
                  <a:off x="2296584" y="5423804"/>
                  <a:ext cx="2578630" cy="248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8630" h="248336">
                      <a:moveTo>
                        <a:pt x="160895" y="0"/>
                      </a:moveTo>
                      <a:lnTo>
                        <a:pt x="2417740" y="0"/>
                      </a:lnTo>
                      <a:lnTo>
                        <a:pt x="2578630" y="248336"/>
                      </a:lnTo>
                      <a:lnTo>
                        <a:pt x="0" y="248336"/>
                      </a:lnTo>
                      <a:lnTo>
                        <a:pt x="160895" y="0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 w="10000" cap="flat">
                  <a:solidFill>
                    <a:sysClr val="window" lastClr="FFFFFF">
                      <a:lumMod val="50000"/>
                    </a:sysClr>
                  </a:solidFill>
                  <a:bevel/>
                </a:ln>
              </p:spPr>
              <p:txBody>
                <a:bodyPr wrap="square" lIns="0" tIns="0" rIns="0" bIns="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7000"/>
                    </a:lnSpc>
                    <a:spcBef>
                      <a:spcPts val="40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37,682</a:t>
                  </a: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3879" y="2081719"/>
                <a:ext cx="5295259" cy="248307"/>
                <a:chOff x="220234" y="5772140"/>
                <a:chExt cx="4877090" cy="248336"/>
              </a:xfrm>
            </p:grpSpPr>
            <p:sp>
              <p:nvSpPr>
                <p:cNvPr id="25" name="Freeform 24"/>
                <p:cNvSpPr/>
                <p:nvPr/>
              </p:nvSpPr>
              <p:spPr>
                <a:xfrm>
                  <a:off x="220234" y="5772140"/>
                  <a:ext cx="1634512" cy="248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0790" h="248336">
                      <a:moveTo>
                        <a:pt x="0" y="0"/>
                      </a:moveTo>
                      <a:lnTo>
                        <a:pt x="1661680" y="0"/>
                      </a:lnTo>
                      <a:lnTo>
                        <a:pt x="1500790" y="248336"/>
                      </a:lnTo>
                      <a:lnTo>
                        <a:pt x="0" y="2483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8EBEE"/>
                </a:solidFill>
                <a:ln w="10000" cap="flat">
                  <a:noFill/>
                  <a:bevel/>
                </a:ln>
              </p:spPr>
              <p:txBody>
                <a:bodyPr wrap="square" lIns="0" tIns="0" rIns="0" bIns="0"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7000"/>
                    </a:lnSpc>
                    <a:spcBef>
                      <a:spcPts val="40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kumimoji="0" lang="en-GB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Freeform 25"/>
                <p:cNvSpPr/>
                <p:nvPr/>
              </p:nvSpPr>
              <p:spPr>
                <a:xfrm>
                  <a:off x="2067324" y="5772140"/>
                  <a:ext cx="3030000" cy="248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0000" h="248336">
                      <a:moveTo>
                        <a:pt x="160895" y="0"/>
                      </a:moveTo>
                      <a:lnTo>
                        <a:pt x="2869110" y="0"/>
                      </a:lnTo>
                      <a:lnTo>
                        <a:pt x="3030000" y="248336"/>
                      </a:lnTo>
                      <a:lnTo>
                        <a:pt x="0" y="248336"/>
                      </a:lnTo>
                      <a:lnTo>
                        <a:pt x="160895" y="0"/>
                      </a:lnTo>
                      <a:close/>
                    </a:path>
                  </a:pathLst>
                </a:custGeom>
                <a:solidFill>
                  <a:schemeClr val="accent6">
                    <a:lumMod val="50000"/>
                  </a:schemeClr>
                </a:solidFill>
                <a:ln w="10000" cap="flat">
                  <a:solidFill>
                    <a:sysClr val="window" lastClr="FFFFFF">
                      <a:lumMod val="50000"/>
                    </a:sysClr>
                  </a:solidFill>
                  <a:bevel/>
                </a:ln>
              </p:spPr>
              <p:txBody>
                <a:bodyPr wrap="square" lIns="0" tIns="0" rIns="0" bIns="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7000"/>
                    </a:lnSpc>
                    <a:spcBef>
                      <a:spcPts val="40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48,079</a:t>
                  </a:r>
                </a:p>
              </p:txBody>
            </p:sp>
          </p:grpSp>
        </p:grpSp>
        <p:sp>
          <p:nvSpPr>
            <p:cNvPr id="9" name="Freeform 8"/>
            <p:cNvSpPr/>
            <p:nvPr/>
          </p:nvSpPr>
          <p:spPr>
            <a:xfrm>
              <a:off x="732454" y="3486116"/>
              <a:ext cx="3396436" cy="515172"/>
            </a:xfrm>
            <a:custGeom>
              <a:avLst/>
              <a:gdLst/>
              <a:ahLst/>
              <a:cxnLst/>
              <a:rect l="l" t="t" r="r" b="b"/>
              <a:pathLst>
                <a:path w="1952160" h="248336">
                  <a:moveTo>
                    <a:pt x="0" y="0"/>
                  </a:moveTo>
                  <a:lnTo>
                    <a:pt x="2113050" y="0"/>
                  </a:lnTo>
                  <a:lnTo>
                    <a:pt x="1952160" y="248336"/>
                  </a:lnTo>
                  <a:lnTo>
                    <a:pt x="0" y="248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BEE"/>
            </a:solidFill>
            <a:ln w="10000" cap="flat">
              <a:noFill/>
              <a:bevel/>
            </a:ln>
          </p:spPr>
          <p:txBody>
            <a:bodyPr wrap="square"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40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Gweithwyr</a:t>
              </a: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cymorth</a:t>
              </a: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dysgu</a:t>
              </a: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 AB 6.3%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743568" y="5639298"/>
              <a:ext cx="2685030" cy="515173"/>
            </a:xfrm>
            <a:custGeom>
              <a:avLst/>
              <a:gdLst/>
              <a:ahLst/>
              <a:cxnLst/>
              <a:rect l="l" t="t" r="r" b="b"/>
              <a:pathLst>
                <a:path w="1726470" h="248336">
                  <a:moveTo>
                    <a:pt x="0" y="0"/>
                  </a:moveTo>
                  <a:lnTo>
                    <a:pt x="1887370" y="0"/>
                  </a:lnTo>
                  <a:lnTo>
                    <a:pt x="1726470" y="248336"/>
                  </a:lnTo>
                  <a:lnTo>
                    <a:pt x="0" y="248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BEE"/>
            </a:solidFill>
            <a:ln w="10000" cap="flat">
              <a:noFill/>
              <a:bevel/>
            </a:ln>
          </p:spPr>
          <p:txBody>
            <a:bodyPr wrap="square"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40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Cymorthwyr</a:t>
              </a: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dysgu</a:t>
              </a: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ysgol</a:t>
              </a: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 46.4%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6586347" y="1323607"/>
              <a:ext cx="5080730" cy="535948"/>
            </a:xfrm>
            <a:custGeom>
              <a:avLst/>
              <a:gdLst>
                <a:gd name="connsiteX0" fmla="*/ 0 w 2864241"/>
                <a:gd name="connsiteY0" fmla="*/ 0 h 258350"/>
                <a:gd name="connsiteX1" fmla="*/ 2864241 w 2864241"/>
                <a:gd name="connsiteY1" fmla="*/ 4364 h 258350"/>
                <a:gd name="connsiteX2" fmla="*/ 2854900 w 2864241"/>
                <a:gd name="connsiteY2" fmla="*/ 258350 h 258350"/>
                <a:gd name="connsiteX3" fmla="*/ 0 w 2864241"/>
                <a:gd name="connsiteY3" fmla="*/ 258350 h 258350"/>
                <a:gd name="connsiteX4" fmla="*/ 0 w 2864241"/>
                <a:gd name="connsiteY4" fmla="*/ 0 h 258350"/>
                <a:gd name="connsiteX0" fmla="*/ 0 w 3037440"/>
                <a:gd name="connsiteY0" fmla="*/ 0 h 258350"/>
                <a:gd name="connsiteX1" fmla="*/ 3037440 w 3037440"/>
                <a:gd name="connsiteY1" fmla="*/ 4364 h 258350"/>
                <a:gd name="connsiteX2" fmla="*/ 3028099 w 3037440"/>
                <a:gd name="connsiteY2" fmla="*/ 258350 h 258350"/>
                <a:gd name="connsiteX3" fmla="*/ 173199 w 3037440"/>
                <a:gd name="connsiteY3" fmla="*/ 258350 h 258350"/>
                <a:gd name="connsiteX4" fmla="*/ 0 w 3037440"/>
                <a:gd name="connsiteY4" fmla="*/ 0 h 25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7440" h="258350">
                  <a:moveTo>
                    <a:pt x="0" y="0"/>
                  </a:moveTo>
                  <a:lnTo>
                    <a:pt x="3037440" y="4364"/>
                  </a:lnTo>
                  <a:lnTo>
                    <a:pt x="3028099" y="258350"/>
                  </a:lnTo>
                  <a:lnTo>
                    <a:pt x="173199" y="258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BEE"/>
            </a:solidFill>
            <a:ln w="10000" cap="flat">
              <a:noFill/>
              <a:bevel/>
            </a:ln>
          </p:spPr>
          <p:txBody>
            <a:bodyPr wrap="square" lIns="0" tIns="0" rIns="0" bIns="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7000"/>
                </a:lnSpc>
                <a:spcBef>
                  <a:spcPts val="40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Youth workers 0.4%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6901623" y="2016175"/>
              <a:ext cx="4765454" cy="524225"/>
            </a:xfrm>
            <a:custGeom>
              <a:avLst/>
              <a:gdLst>
                <a:gd name="connsiteX0" fmla="*/ 0 w 2677727"/>
                <a:gd name="connsiteY0" fmla="*/ 0 h 248336"/>
                <a:gd name="connsiteX1" fmla="*/ 2677727 w 2677727"/>
                <a:gd name="connsiteY1" fmla="*/ 4364 h 248336"/>
                <a:gd name="connsiteX2" fmla="*/ 2629210 w 2677727"/>
                <a:gd name="connsiteY2" fmla="*/ 248336 h 248336"/>
                <a:gd name="connsiteX3" fmla="*/ 0 w 2677727"/>
                <a:gd name="connsiteY3" fmla="*/ 248336 h 248336"/>
                <a:gd name="connsiteX4" fmla="*/ 0 w 2677727"/>
                <a:gd name="connsiteY4" fmla="*/ 0 h 248336"/>
                <a:gd name="connsiteX0" fmla="*/ 0 w 2645618"/>
                <a:gd name="connsiteY0" fmla="*/ 4364 h 252700"/>
                <a:gd name="connsiteX1" fmla="*/ 2645618 w 2645618"/>
                <a:gd name="connsiteY1" fmla="*/ 0 h 252700"/>
                <a:gd name="connsiteX2" fmla="*/ 2629210 w 2645618"/>
                <a:gd name="connsiteY2" fmla="*/ 252700 h 252700"/>
                <a:gd name="connsiteX3" fmla="*/ 0 w 2645618"/>
                <a:gd name="connsiteY3" fmla="*/ 252700 h 252700"/>
                <a:gd name="connsiteX4" fmla="*/ 0 w 2645618"/>
                <a:gd name="connsiteY4" fmla="*/ 4364 h 252700"/>
                <a:gd name="connsiteX0" fmla="*/ 0 w 2795462"/>
                <a:gd name="connsiteY0" fmla="*/ 0 h 252700"/>
                <a:gd name="connsiteX1" fmla="*/ 2795462 w 2795462"/>
                <a:gd name="connsiteY1" fmla="*/ 0 h 252700"/>
                <a:gd name="connsiteX2" fmla="*/ 2779054 w 2795462"/>
                <a:gd name="connsiteY2" fmla="*/ 252700 h 252700"/>
                <a:gd name="connsiteX3" fmla="*/ 149844 w 2795462"/>
                <a:gd name="connsiteY3" fmla="*/ 252700 h 252700"/>
                <a:gd name="connsiteX4" fmla="*/ 0 w 2795462"/>
                <a:gd name="connsiteY4" fmla="*/ 0 h 252700"/>
                <a:gd name="connsiteX0" fmla="*/ 0 w 2795462"/>
                <a:gd name="connsiteY0" fmla="*/ 0 h 252700"/>
                <a:gd name="connsiteX1" fmla="*/ 2795462 w 2795462"/>
                <a:gd name="connsiteY1" fmla="*/ 0 h 252700"/>
                <a:gd name="connsiteX2" fmla="*/ 2779054 w 2795462"/>
                <a:gd name="connsiteY2" fmla="*/ 252700 h 252700"/>
                <a:gd name="connsiteX3" fmla="*/ 149844 w 2795462"/>
                <a:gd name="connsiteY3" fmla="*/ 252700 h 252700"/>
                <a:gd name="connsiteX4" fmla="*/ 0 w 2795462"/>
                <a:gd name="connsiteY4" fmla="*/ 0 h 252700"/>
                <a:gd name="connsiteX0" fmla="*/ 0 w 2795462"/>
                <a:gd name="connsiteY0" fmla="*/ 0 h 252700"/>
                <a:gd name="connsiteX1" fmla="*/ 2795462 w 2795462"/>
                <a:gd name="connsiteY1" fmla="*/ 0 h 252700"/>
                <a:gd name="connsiteX2" fmla="*/ 2794986 w 2795462"/>
                <a:gd name="connsiteY2" fmla="*/ 248336 h 252700"/>
                <a:gd name="connsiteX3" fmla="*/ 149844 w 2795462"/>
                <a:gd name="connsiteY3" fmla="*/ 252700 h 252700"/>
                <a:gd name="connsiteX4" fmla="*/ 0 w 2795462"/>
                <a:gd name="connsiteY4" fmla="*/ 0 h 25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5462" h="252700">
                  <a:moveTo>
                    <a:pt x="0" y="0"/>
                  </a:moveTo>
                  <a:lnTo>
                    <a:pt x="2795462" y="0"/>
                  </a:lnTo>
                  <a:cubicBezTo>
                    <a:pt x="2795303" y="82779"/>
                    <a:pt x="2795145" y="165557"/>
                    <a:pt x="2794986" y="248336"/>
                  </a:cubicBezTo>
                  <a:lnTo>
                    <a:pt x="149844" y="252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BEE"/>
            </a:solidFill>
            <a:ln w="10000" cap="flat">
              <a:noFill/>
              <a:bevel/>
            </a:ln>
          </p:spPr>
          <p:txBody>
            <a:bodyPr wrap="square" lIns="0" tIns="0" rIns="0" bIns="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7000"/>
                </a:lnSpc>
                <a:spcBef>
                  <a:spcPts val="40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Youth support workers 0.7%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7326129" y="2744167"/>
              <a:ext cx="4340947" cy="524226"/>
            </a:xfrm>
            <a:custGeom>
              <a:avLst/>
              <a:gdLst>
                <a:gd name="connsiteX0" fmla="*/ 0 w 2403530"/>
                <a:gd name="connsiteY0" fmla="*/ 0 h 248336"/>
                <a:gd name="connsiteX1" fmla="*/ 2398282 w 2403530"/>
                <a:gd name="connsiteY1" fmla="*/ 4364 h 248336"/>
                <a:gd name="connsiteX2" fmla="*/ 2403530 w 2403530"/>
                <a:gd name="connsiteY2" fmla="*/ 248336 h 248336"/>
                <a:gd name="connsiteX3" fmla="*/ 0 w 2403530"/>
                <a:gd name="connsiteY3" fmla="*/ 248336 h 248336"/>
                <a:gd name="connsiteX4" fmla="*/ 0 w 2403530"/>
                <a:gd name="connsiteY4" fmla="*/ 0 h 248336"/>
                <a:gd name="connsiteX0" fmla="*/ 0 w 2569668"/>
                <a:gd name="connsiteY0" fmla="*/ 0 h 252700"/>
                <a:gd name="connsiteX1" fmla="*/ 2564420 w 2569668"/>
                <a:gd name="connsiteY1" fmla="*/ 8728 h 252700"/>
                <a:gd name="connsiteX2" fmla="*/ 2569668 w 2569668"/>
                <a:gd name="connsiteY2" fmla="*/ 252700 h 252700"/>
                <a:gd name="connsiteX3" fmla="*/ 166138 w 2569668"/>
                <a:gd name="connsiteY3" fmla="*/ 252700 h 252700"/>
                <a:gd name="connsiteX4" fmla="*/ 0 w 2569668"/>
                <a:gd name="connsiteY4" fmla="*/ 0 h 25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668" h="252700">
                  <a:moveTo>
                    <a:pt x="0" y="0"/>
                  </a:moveTo>
                  <a:lnTo>
                    <a:pt x="2564420" y="8728"/>
                  </a:lnTo>
                  <a:lnTo>
                    <a:pt x="2569668" y="252700"/>
                  </a:lnTo>
                  <a:lnTo>
                    <a:pt x="166138" y="252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BEE"/>
            </a:solidFill>
            <a:ln w="10000" cap="flat">
              <a:noFill/>
              <a:bevel/>
            </a:ln>
          </p:spPr>
          <p:txBody>
            <a:bodyPr wrap="square" lIns="0" tIns="0" rIns="0" bIns="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7000"/>
                </a:lnSpc>
                <a:spcBef>
                  <a:spcPts val="40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Work-based learning practitioners 3.4%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7645950" y="3486116"/>
              <a:ext cx="4021125" cy="515172"/>
            </a:xfrm>
            <a:custGeom>
              <a:avLst/>
              <a:gdLst>
                <a:gd name="connsiteX0" fmla="*/ 0 w 1952160"/>
                <a:gd name="connsiteY0" fmla="*/ 0 h 248336"/>
                <a:gd name="connsiteX1" fmla="*/ 1951737 w 1952160"/>
                <a:gd name="connsiteY1" fmla="*/ 0 h 248336"/>
                <a:gd name="connsiteX2" fmla="*/ 1952160 w 1952160"/>
                <a:gd name="connsiteY2" fmla="*/ 248336 h 248336"/>
                <a:gd name="connsiteX3" fmla="*/ 0 w 1952160"/>
                <a:gd name="connsiteY3" fmla="*/ 248336 h 248336"/>
                <a:gd name="connsiteX4" fmla="*/ 0 w 1952160"/>
                <a:gd name="connsiteY4" fmla="*/ 0 h 248336"/>
                <a:gd name="connsiteX0" fmla="*/ 192534 w 2144694"/>
                <a:gd name="connsiteY0" fmla="*/ 0 h 248336"/>
                <a:gd name="connsiteX1" fmla="*/ 2144271 w 2144694"/>
                <a:gd name="connsiteY1" fmla="*/ 0 h 248336"/>
                <a:gd name="connsiteX2" fmla="*/ 2144694 w 2144694"/>
                <a:gd name="connsiteY2" fmla="*/ 248336 h 248336"/>
                <a:gd name="connsiteX3" fmla="*/ 0 w 2144694"/>
                <a:gd name="connsiteY3" fmla="*/ 243972 h 248336"/>
                <a:gd name="connsiteX4" fmla="*/ 192534 w 2144694"/>
                <a:gd name="connsiteY4" fmla="*/ 0 h 248336"/>
                <a:gd name="connsiteX0" fmla="*/ 0 w 2311211"/>
                <a:gd name="connsiteY0" fmla="*/ 0 h 248336"/>
                <a:gd name="connsiteX1" fmla="*/ 2310788 w 2311211"/>
                <a:gd name="connsiteY1" fmla="*/ 0 h 248336"/>
                <a:gd name="connsiteX2" fmla="*/ 2311211 w 2311211"/>
                <a:gd name="connsiteY2" fmla="*/ 248336 h 248336"/>
                <a:gd name="connsiteX3" fmla="*/ 166517 w 2311211"/>
                <a:gd name="connsiteY3" fmla="*/ 243972 h 248336"/>
                <a:gd name="connsiteX4" fmla="*/ 0 w 2311211"/>
                <a:gd name="connsiteY4" fmla="*/ 0 h 24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1211" h="248336">
                  <a:moveTo>
                    <a:pt x="0" y="0"/>
                  </a:moveTo>
                  <a:lnTo>
                    <a:pt x="2310788" y="0"/>
                  </a:lnTo>
                  <a:lnTo>
                    <a:pt x="2311211" y="248336"/>
                  </a:lnTo>
                  <a:lnTo>
                    <a:pt x="166517" y="2439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BEE"/>
            </a:solidFill>
            <a:ln w="10000" cap="flat">
              <a:noFill/>
              <a:bevel/>
            </a:ln>
          </p:spPr>
          <p:txBody>
            <a:bodyPr wrap="square" lIns="0" tIns="0" rIns="0" bIns="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7000"/>
                </a:lnSpc>
                <a:spcBef>
                  <a:spcPts val="40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FE learning support workers 6.3%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8017141" y="4217453"/>
              <a:ext cx="3649933" cy="524225"/>
            </a:xfrm>
            <a:custGeom>
              <a:avLst/>
              <a:gdLst>
                <a:gd name="connsiteX0" fmla="*/ 0 w 1952160"/>
                <a:gd name="connsiteY0" fmla="*/ 4364 h 252700"/>
                <a:gd name="connsiteX1" fmla="*/ 1951737 w 1952160"/>
                <a:gd name="connsiteY1" fmla="*/ 0 h 252700"/>
                <a:gd name="connsiteX2" fmla="*/ 1952160 w 1952160"/>
                <a:gd name="connsiteY2" fmla="*/ 252700 h 252700"/>
                <a:gd name="connsiteX3" fmla="*/ 0 w 1952160"/>
                <a:gd name="connsiteY3" fmla="*/ 252700 h 252700"/>
                <a:gd name="connsiteX4" fmla="*/ 0 w 1952160"/>
                <a:gd name="connsiteY4" fmla="*/ 4364 h 252700"/>
                <a:gd name="connsiteX0" fmla="*/ 0 w 2097862"/>
                <a:gd name="connsiteY0" fmla="*/ 4364 h 252700"/>
                <a:gd name="connsiteX1" fmla="*/ 2097439 w 2097862"/>
                <a:gd name="connsiteY1" fmla="*/ 0 h 252700"/>
                <a:gd name="connsiteX2" fmla="*/ 2097862 w 2097862"/>
                <a:gd name="connsiteY2" fmla="*/ 252700 h 252700"/>
                <a:gd name="connsiteX3" fmla="*/ 145702 w 2097862"/>
                <a:gd name="connsiteY3" fmla="*/ 252700 h 252700"/>
                <a:gd name="connsiteX4" fmla="*/ 0 w 2097862"/>
                <a:gd name="connsiteY4" fmla="*/ 4364 h 25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7862" h="252700">
                  <a:moveTo>
                    <a:pt x="0" y="4364"/>
                  </a:moveTo>
                  <a:lnTo>
                    <a:pt x="2097439" y="0"/>
                  </a:lnTo>
                  <a:lnTo>
                    <a:pt x="2097862" y="252700"/>
                  </a:lnTo>
                  <a:lnTo>
                    <a:pt x="145702" y="252700"/>
                  </a:lnTo>
                  <a:lnTo>
                    <a:pt x="0" y="4364"/>
                  </a:lnTo>
                  <a:close/>
                </a:path>
              </a:pathLst>
            </a:custGeom>
            <a:solidFill>
              <a:srgbClr val="E8EBEE"/>
            </a:solidFill>
            <a:ln w="10000" cap="flat">
              <a:noFill/>
              <a:bevel/>
            </a:ln>
          </p:spPr>
          <p:txBody>
            <a:bodyPr wrap="square" lIns="0" tIns="0" rIns="0" bIns="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7000"/>
                </a:lnSpc>
                <a:spcBef>
                  <a:spcPts val="40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FE teachers 6.5%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8395112" y="4932888"/>
              <a:ext cx="3273457" cy="515173"/>
            </a:xfrm>
            <a:custGeom>
              <a:avLst/>
              <a:gdLst>
                <a:gd name="connsiteX0" fmla="*/ 0 w 1727323"/>
                <a:gd name="connsiteY0" fmla="*/ 0 h 248336"/>
                <a:gd name="connsiteX1" fmla="*/ 1727323 w 1727323"/>
                <a:gd name="connsiteY1" fmla="*/ 0 h 248336"/>
                <a:gd name="connsiteX2" fmla="*/ 1726470 w 1727323"/>
                <a:gd name="connsiteY2" fmla="*/ 248336 h 248336"/>
                <a:gd name="connsiteX3" fmla="*/ 0 w 1727323"/>
                <a:gd name="connsiteY3" fmla="*/ 248336 h 248336"/>
                <a:gd name="connsiteX4" fmla="*/ 0 w 1727323"/>
                <a:gd name="connsiteY4" fmla="*/ 0 h 248336"/>
                <a:gd name="connsiteX0" fmla="*/ 0 w 1866719"/>
                <a:gd name="connsiteY0" fmla="*/ 0 h 248336"/>
                <a:gd name="connsiteX1" fmla="*/ 1866719 w 1866719"/>
                <a:gd name="connsiteY1" fmla="*/ 0 h 248336"/>
                <a:gd name="connsiteX2" fmla="*/ 1865866 w 1866719"/>
                <a:gd name="connsiteY2" fmla="*/ 248336 h 248336"/>
                <a:gd name="connsiteX3" fmla="*/ 139396 w 1866719"/>
                <a:gd name="connsiteY3" fmla="*/ 248336 h 248336"/>
                <a:gd name="connsiteX4" fmla="*/ 0 w 1866719"/>
                <a:gd name="connsiteY4" fmla="*/ 0 h 24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6719" h="248336">
                  <a:moveTo>
                    <a:pt x="0" y="0"/>
                  </a:moveTo>
                  <a:lnTo>
                    <a:pt x="1866719" y="0"/>
                  </a:lnTo>
                  <a:cubicBezTo>
                    <a:pt x="1866435" y="82779"/>
                    <a:pt x="1866150" y="165557"/>
                    <a:pt x="1865866" y="248336"/>
                  </a:cubicBezTo>
                  <a:lnTo>
                    <a:pt x="139396" y="248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BEE"/>
            </a:solidFill>
            <a:ln w="10000" cap="flat">
              <a:noFill/>
              <a:bevel/>
            </a:ln>
          </p:spPr>
          <p:txBody>
            <a:bodyPr wrap="square" lIns="0" tIns="0" rIns="0" bIns="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7000"/>
                </a:lnSpc>
                <a:spcBef>
                  <a:spcPts val="40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School teachers 36.3%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8764760" y="5639298"/>
              <a:ext cx="2908104" cy="515173"/>
            </a:xfrm>
            <a:custGeom>
              <a:avLst/>
              <a:gdLst>
                <a:gd name="connsiteX0" fmla="*/ 0 w 1730193"/>
                <a:gd name="connsiteY0" fmla="*/ 0 h 248336"/>
                <a:gd name="connsiteX1" fmla="*/ 1730193 w 1730193"/>
                <a:gd name="connsiteY1" fmla="*/ 0 h 248336"/>
                <a:gd name="connsiteX2" fmla="*/ 1726470 w 1730193"/>
                <a:gd name="connsiteY2" fmla="*/ 248336 h 248336"/>
                <a:gd name="connsiteX3" fmla="*/ 0 w 1730193"/>
                <a:gd name="connsiteY3" fmla="*/ 248336 h 248336"/>
                <a:gd name="connsiteX4" fmla="*/ 0 w 1730193"/>
                <a:gd name="connsiteY4" fmla="*/ 0 h 248336"/>
                <a:gd name="connsiteX0" fmla="*/ 0 w 1869906"/>
                <a:gd name="connsiteY0" fmla="*/ 4364 h 248336"/>
                <a:gd name="connsiteX1" fmla="*/ 1869906 w 1869906"/>
                <a:gd name="connsiteY1" fmla="*/ 0 h 248336"/>
                <a:gd name="connsiteX2" fmla="*/ 1866183 w 1869906"/>
                <a:gd name="connsiteY2" fmla="*/ 248336 h 248336"/>
                <a:gd name="connsiteX3" fmla="*/ 139713 w 1869906"/>
                <a:gd name="connsiteY3" fmla="*/ 248336 h 248336"/>
                <a:gd name="connsiteX4" fmla="*/ 0 w 1869906"/>
                <a:gd name="connsiteY4" fmla="*/ 4364 h 24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9906" h="248336">
                  <a:moveTo>
                    <a:pt x="0" y="4364"/>
                  </a:moveTo>
                  <a:lnTo>
                    <a:pt x="1869906" y="0"/>
                  </a:lnTo>
                  <a:lnTo>
                    <a:pt x="1866183" y="248336"/>
                  </a:lnTo>
                  <a:lnTo>
                    <a:pt x="139713" y="248336"/>
                  </a:lnTo>
                  <a:lnTo>
                    <a:pt x="0" y="4364"/>
                  </a:lnTo>
                  <a:close/>
                </a:path>
              </a:pathLst>
            </a:custGeom>
            <a:solidFill>
              <a:srgbClr val="E8EBEE"/>
            </a:solidFill>
            <a:ln w="10000" cap="flat">
              <a:noFill/>
              <a:bevel/>
            </a:ln>
          </p:spPr>
          <p:txBody>
            <a:bodyPr wrap="square" lIns="0" tIns="0" rIns="0" bIns="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7000"/>
                </a:lnSpc>
                <a:spcBef>
                  <a:spcPts val="40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Learning support workers 46.4%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06903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Prif</a:t>
            </a:r>
            <a:r>
              <a:rPr lang="en-GB" dirty="0"/>
              <a:t> </a:t>
            </a:r>
            <a:r>
              <a:rPr lang="en-GB" dirty="0" err="1"/>
              <a:t>ganfyddiadau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Main findings</a:t>
            </a:r>
          </a:p>
        </p:txBody>
      </p:sp>
    </p:spTree>
    <p:extLst>
      <p:ext uri="{BB962C8B-B14F-4D97-AF65-F5344CB8AC3E}">
        <p14:creationId xmlns:p14="http://schemas.microsoft.com/office/powerpoint/2010/main" val="18286411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30237" y="1580780"/>
            <a:ext cx="5297487" cy="4900029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err="1"/>
              <a:t>Oedran</a:t>
            </a:r>
            <a:r>
              <a:rPr lang="en-GB" sz="2000" dirty="0"/>
              <a:t> – Mae </a:t>
            </a:r>
            <a:r>
              <a:rPr lang="en-GB" sz="2000" dirty="0" err="1"/>
              <a:t>mwyafrif</a:t>
            </a:r>
            <a:r>
              <a:rPr lang="en-GB" sz="2000" dirty="0"/>
              <a:t> y </a:t>
            </a:r>
            <a:r>
              <a:rPr lang="en-GB" sz="2000" dirty="0" err="1"/>
              <a:t>cofrestreion</a:t>
            </a:r>
            <a:r>
              <a:rPr lang="en-GB" sz="2000" dirty="0"/>
              <a:t> Cymraeg </a:t>
            </a:r>
            <a:r>
              <a:rPr lang="en-GB" sz="2000" dirty="0" err="1"/>
              <a:t>eu</a:t>
            </a:r>
            <a:r>
              <a:rPr lang="en-GB" sz="2000" dirty="0"/>
              <a:t> </a:t>
            </a:r>
            <a:r>
              <a:rPr lang="en-GB" sz="2000" dirty="0" err="1"/>
              <a:t>hiaith</a:t>
            </a:r>
            <a:r>
              <a:rPr lang="en-GB" sz="2000" dirty="0"/>
              <a:t> o dan 30 </a:t>
            </a:r>
            <a:r>
              <a:rPr lang="en-GB" sz="2000" dirty="0" err="1"/>
              <a:t>oed</a:t>
            </a:r>
            <a:r>
              <a:rPr lang="en-GB" sz="2000" dirty="0"/>
              <a:t> </a:t>
            </a:r>
            <a:r>
              <a:rPr lang="en-GB" sz="2000" dirty="0" err="1"/>
              <a:t>gyda</a:t>
            </a:r>
            <a:r>
              <a:rPr lang="en-GB" sz="2000" dirty="0"/>
              <a:t> 27.0% o </a:t>
            </a:r>
            <a:r>
              <a:rPr lang="en-GB" sz="2000" dirty="0" err="1"/>
              <a:t>Athrawon</a:t>
            </a:r>
            <a:r>
              <a:rPr lang="en-GB" sz="2000" dirty="0"/>
              <a:t> AB dan 30 </a:t>
            </a:r>
            <a:r>
              <a:rPr lang="en-GB" sz="2000" dirty="0" err="1"/>
              <a:t>oed</a:t>
            </a:r>
            <a:r>
              <a:rPr lang="en-GB" sz="2000" dirty="0"/>
              <a:t> </a:t>
            </a:r>
            <a:r>
              <a:rPr lang="en-GB" sz="2000" dirty="0" err="1"/>
              <a:t>yn</a:t>
            </a:r>
            <a:r>
              <a:rPr lang="en-GB" sz="2000" dirty="0"/>
              <a:t> </a:t>
            </a:r>
            <a:r>
              <a:rPr lang="en-GB" sz="2000" dirty="0" err="1"/>
              <a:t>gallu</a:t>
            </a:r>
            <a:r>
              <a:rPr lang="en-GB" sz="2000" dirty="0"/>
              <a:t> </a:t>
            </a:r>
            <a:r>
              <a:rPr lang="en-GB" sz="2000" dirty="0" err="1"/>
              <a:t>siarad</a:t>
            </a:r>
            <a:r>
              <a:rPr lang="en-GB" sz="2000" dirty="0"/>
              <a:t> Cymraeg.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err="1"/>
              <a:t>Rhywedd</a:t>
            </a:r>
            <a:r>
              <a:rPr lang="en-GB" sz="2000" dirty="0"/>
              <a:t> – </a:t>
            </a:r>
            <a:r>
              <a:rPr lang="en-GB" sz="2000" dirty="0" err="1"/>
              <a:t>Ffigurau</a:t>
            </a:r>
            <a:r>
              <a:rPr lang="en-GB" sz="2000" dirty="0"/>
              <a:t> </a:t>
            </a:r>
            <a:r>
              <a:rPr lang="en-GB" sz="2000" dirty="0" err="1"/>
              <a:t>cyson</a:t>
            </a:r>
            <a:r>
              <a:rPr lang="en-GB" sz="2000" dirty="0"/>
              <a:t> </a:t>
            </a:r>
            <a:r>
              <a:rPr lang="en-GB" sz="2000" dirty="0" err="1"/>
              <a:t>ar</a:t>
            </a:r>
            <a:r>
              <a:rPr lang="en-GB" sz="2000" dirty="0"/>
              <a:t> </a:t>
            </a:r>
            <a:r>
              <a:rPr lang="en-GB" sz="2000" dirty="0" err="1"/>
              <a:t>gyfer</a:t>
            </a:r>
            <a:r>
              <a:rPr lang="en-GB" sz="2000" dirty="0"/>
              <a:t> </a:t>
            </a:r>
            <a:r>
              <a:rPr lang="en-GB" sz="2000" dirty="0" err="1"/>
              <a:t>rhyw</a:t>
            </a:r>
            <a:r>
              <a:rPr lang="en-GB" sz="2000" dirty="0"/>
              <a:t> </a:t>
            </a:r>
            <a:r>
              <a:rPr lang="en-GB" sz="2000" dirty="0" err="1"/>
              <a:t>gyda</a:t>
            </a:r>
            <a:r>
              <a:rPr lang="en-GB" sz="2000" dirty="0"/>
              <a:t> </a:t>
            </a:r>
            <a:r>
              <a:rPr lang="en-GB" sz="2000" dirty="0" err="1"/>
              <a:t>mwyafrif</a:t>
            </a:r>
            <a:r>
              <a:rPr lang="en-GB" sz="2000" dirty="0"/>
              <a:t> </a:t>
            </a:r>
            <a:r>
              <a:rPr lang="en-GB" sz="2000" dirty="0" err="1"/>
              <a:t>yr</a:t>
            </a:r>
            <a:r>
              <a:rPr lang="en-GB" sz="2000" dirty="0"/>
              <a:t> </a:t>
            </a:r>
            <a:r>
              <a:rPr lang="en-GB" sz="2000" dirty="0" err="1"/>
              <a:t>unigolion</a:t>
            </a:r>
            <a:r>
              <a:rPr lang="en-GB" sz="2000" dirty="0"/>
              <a:t> </a:t>
            </a:r>
            <a:r>
              <a:rPr lang="en-GB" sz="2000" dirty="0" err="1"/>
              <a:t>cofrestredig</a:t>
            </a:r>
            <a:r>
              <a:rPr lang="en-GB" sz="2000" dirty="0"/>
              <a:t> </a:t>
            </a:r>
            <a:r>
              <a:rPr lang="en-GB" sz="2000" dirty="0" err="1"/>
              <a:t>yn</a:t>
            </a:r>
            <a:r>
              <a:rPr lang="en-GB" sz="2000" dirty="0"/>
              <a:t> </a:t>
            </a:r>
            <a:r>
              <a:rPr lang="en-GB" sz="2000" dirty="0" err="1"/>
              <a:t>fenywod</a:t>
            </a:r>
            <a:r>
              <a:rPr lang="en-GB" sz="2000" dirty="0"/>
              <a:t> </a:t>
            </a:r>
            <a:r>
              <a:rPr lang="en-GB" sz="2000" dirty="0" err="1"/>
              <a:t>ar</a:t>
            </a:r>
            <a:r>
              <a:rPr lang="en-GB" sz="2000" dirty="0"/>
              <a:t> draws </a:t>
            </a:r>
            <a:r>
              <a:rPr lang="en-GB" sz="2000" dirty="0" err="1"/>
              <a:t>pob</a:t>
            </a:r>
            <a:r>
              <a:rPr lang="en-GB" sz="2000" dirty="0"/>
              <a:t> </a:t>
            </a:r>
            <a:r>
              <a:rPr lang="en-GB" sz="2000" dirty="0" err="1"/>
              <a:t>categori</a:t>
            </a:r>
            <a:r>
              <a:rPr lang="en-GB" sz="20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err="1"/>
              <a:t>Ethnigrwydd</a:t>
            </a:r>
            <a:r>
              <a:rPr lang="en-GB" sz="2000" dirty="0"/>
              <a:t> -</a:t>
            </a:r>
            <a:r>
              <a:rPr lang="en-GB" sz="2000" dirty="0" err="1"/>
              <a:t>Nid</a:t>
            </a:r>
            <a:r>
              <a:rPr lang="en-GB" sz="2000" dirty="0"/>
              <a:t> </a:t>
            </a:r>
            <a:r>
              <a:rPr lang="en-GB" sz="2000" dirty="0" err="1"/>
              <a:t>yw’r</a:t>
            </a:r>
            <a:r>
              <a:rPr lang="en-GB" sz="2000" dirty="0"/>
              <a:t> </a:t>
            </a:r>
            <a:r>
              <a:rPr lang="en-GB" sz="2000" dirty="0" err="1"/>
              <a:t>ffigurau</a:t>
            </a:r>
            <a:r>
              <a:rPr lang="en-GB" sz="2000" dirty="0"/>
              <a:t> </a:t>
            </a:r>
            <a:r>
              <a:rPr lang="en-GB" sz="2000" dirty="0" err="1"/>
              <a:t>yn</a:t>
            </a:r>
            <a:r>
              <a:rPr lang="en-GB" sz="2000" dirty="0"/>
              <a:t> y </a:t>
            </a:r>
            <a:r>
              <a:rPr lang="en-GB" sz="2000" dirty="0" err="1"/>
              <a:t>gweithlu</a:t>
            </a:r>
            <a:r>
              <a:rPr lang="en-GB" sz="2000" dirty="0"/>
              <a:t> </a:t>
            </a:r>
            <a:r>
              <a:rPr lang="en-GB" sz="2000" dirty="0" err="1"/>
              <a:t>addysg</a:t>
            </a:r>
            <a:r>
              <a:rPr lang="en-GB" sz="2000" dirty="0"/>
              <a:t> </a:t>
            </a:r>
            <a:r>
              <a:rPr lang="en-GB" sz="2000" dirty="0" err="1"/>
              <a:t>yn</a:t>
            </a:r>
            <a:r>
              <a:rPr lang="en-GB" sz="2000" dirty="0"/>
              <a:t> </a:t>
            </a:r>
            <a:r>
              <a:rPr lang="en-GB" sz="2000" dirty="0" err="1"/>
              <a:t>adlewyrchu’r</a:t>
            </a:r>
            <a:r>
              <a:rPr lang="en-GB" sz="2000" dirty="0"/>
              <a:t> </a:t>
            </a:r>
            <a:r>
              <a:rPr lang="en-GB" sz="2000" dirty="0" err="1"/>
              <a:t>boblogaeth</a:t>
            </a:r>
            <a:r>
              <a:rPr lang="en-GB" sz="2000" dirty="0"/>
              <a:t> </a:t>
            </a:r>
            <a:r>
              <a:rPr lang="en-GB" sz="2000" dirty="0" err="1"/>
              <a:t>gyffredinol</a:t>
            </a:r>
            <a:r>
              <a:rPr lang="en-GB" sz="2000" dirty="0"/>
              <a:t>. GCD AB </a:t>
            </a:r>
            <a:r>
              <a:rPr lang="en-GB" sz="2000" dirty="0" err="1"/>
              <a:t>sydd</a:t>
            </a:r>
            <a:r>
              <a:rPr lang="en-GB" sz="2000" dirty="0"/>
              <a:t> </a:t>
            </a:r>
            <a:r>
              <a:rPr lang="en-GB" sz="2000" dirty="0" err="1"/>
              <a:t>â'r</a:t>
            </a:r>
            <a:r>
              <a:rPr lang="en-GB" sz="2000" dirty="0"/>
              <a:t> </a:t>
            </a:r>
            <a:r>
              <a:rPr lang="en-GB" sz="2000" dirty="0" err="1"/>
              <a:t>ffigwr</a:t>
            </a:r>
            <a:r>
              <a:rPr lang="en-GB" sz="2000" dirty="0"/>
              <a:t> </a:t>
            </a:r>
            <a:r>
              <a:rPr lang="en-GB" sz="2000" dirty="0" err="1"/>
              <a:t>uchaf</a:t>
            </a:r>
            <a:r>
              <a:rPr lang="en-GB" sz="2000" dirty="0"/>
              <a:t>, </a:t>
            </a:r>
            <a:r>
              <a:rPr lang="en-GB" sz="2000" dirty="0" err="1"/>
              <a:t>sef</a:t>
            </a:r>
            <a:r>
              <a:rPr lang="en-GB" sz="2000" dirty="0"/>
              <a:t> 7.8%.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err="1"/>
              <a:t>Dargadwedd</a:t>
            </a:r>
            <a:r>
              <a:rPr lang="en-GB" sz="2000" dirty="0"/>
              <a:t> - </a:t>
            </a:r>
            <a:r>
              <a:rPr lang="en-GB" sz="2000" dirty="0" err="1"/>
              <a:t>mae</a:t>
            </a:r>
            <a:r>
              <a:rPr lang="en-GB" sz="2000" dirty="0"/>
              <a:t> </a:t>
            </a:r>
            <a:r>
              <a:rPr lang="en-GB" sz="2000" dirty="0" err="1"/>
              <a:t>ymarferwyr</a:t>
            </a:r>
            <a:r>
              <a:rPr lang="en-GB" sz="2000" dirty="0"/>
              <a:t> DSW </a:t>
            </a:r>
            <a:r>
              <a:rPr lang="en-GB" sz="2000" dirty="0" err="1"/>
              <a:t>wedi</a:t>
            </a:r>
            <a:r>
              <a:rPr lang="en-GB" sz="2000" dirty="0"/>
              <a:t> </a:t>
            </a:r>
            <a:r>
              <a:rPr lang="en-GB" sz="2000" dirty="0" err="1"/>
              <a:t>colli'r</a:t>
            </a:r>
            <a:r>
              <a:rPr lang="en-GB" sz="2000" dirty="0"/>
              <a:t> </a:t>
            </a:r>
            <a:r>
              <a:rPr lang="en-GB" sz="2000" dirty="0" err="1"/>
              <a:t>nifer</a:t>
            </a:r>
            <a:r>
              <a:rPr lang="en-GB" sz="2000" dirty="0"/>
              <a:t> </a:t>
            </a:r>
            <a:r>
              <a:rPr lang="en-GB" sz="2000" dirty="0" err="1"/>
              <a:t>fwyaf</a:t>
            </a:r>
            <a:r>
              <a:rPr lang="en-GB" sz="2000" dirty="0"/>
              <a:t> o </a:t>
            </a:r>
            <a:r>
              <a:rPr lang="en-GB" sz="2000" dirty="0" err="1"/>
              <a:t>gofrestreion</a:t>
            </a:r>
            <a:r>
              <a:rPr lang="en-GB" sz="2000" dirty="0"/>
              <a:t> </a:t>
            </a:r>
            <a:r>
              <a:rPr lang="en-GB" sz="2000" dirty="0" err="1"/>
              <a:t>dros</a:t>
            </a:r>
            <a:r>
              <a:rPr lang="en-GB" sz="2000" dirty="0"/>
              <a:t> </a:t>
            </a:r>
            <a:r>
              <a:rPr lang="en-GB" sz="2000" dirty="0" err="1"/>
              <a:t>gyfnod</a:t>
            </a:r>
            <a:r>
              <a:rPr lang="en-GB" sz="2000" dirty="0"/>
              <a:t> o 5 </a:t>
            </a:r>
            <a:r>
              <a:rPr lang="en-GB" sz="2000" dirty="0" err="1"/>
              <a:t>mlynedd</a:t>
            </a:r>
            <a:r>
              <a:rPr lang="en-GB" sz="2000" dirty="0"/>
              <a:t> </a:t>
            </a:r>
            <a:r>
              <a:rPr lang="en-GB" sz="2000" dirty="0" err="1"/>
              <a:t>ar</a:t>
            </a:r>
            <a:r>
              <a:rPr lang="en-GB" sz="2000" dirty="0"/>
              <a:t> 51.2%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err="1"/>
              <a:t>Tuedd</a:t>
            </a:r>
            <a:r>
              <a:rPr lang="en-GB" sz="2000" dirty="0"/>
              <a:t> – Mae </a:t>
            </a:r>
            <a:r>
              <a:rPr lang="en-GB" sz="2000" dirty="0" err="1"/>
              <a:t>pob</a:t>
            </a:r>
            <a:r>
              <a:rPr lang="en-GB" sz="2000" dirty="0"/>
              <a:t> </a:t>
            </a:r>
            <a:r>
              <a:rPr lang="en-GB" sz="2000" dirty="0" err="1"/>
              <a:t>categori</a:t>
            </a:r>
            <a:r>
              <a:rPr lang="en-GB" sz="2000" dirty="0"/>
              <a:t> </a:t>
            </a:r>
            <a:r>
              <a:rPr lang="en-GB" sz="2000" dirty="0" err="1"/>
              <a:t>wedi</a:t>
            </a:r>
            <a:r>
              <a:rPr lang="en-GB" sz="2000" dirty="0"/>
              <a:t> </a:t>
            </a:r>
            <a:r>
              <a:rPr lang="en-GB" sz="2000" dirty="0" err="1"/>
              <a:t>dangos</a:t>
            </a:r>
            <a:r>
              <a:rPr lang="en-GB" sz="2000" dirty="0"/>
              <a:t> </a:t>
            </a:r>
            <a:r>
              <a:rPr lang="en-GB" sz="2000" dirty="0" err="1"/>
              <a:t>cynnydd</a:t>
            </a:r>
            <a:r>
              <a:rPr lang="en-GB" sz="2000" dirty="0"/>
              <a:t> </a:t>
            </a:r>
            <a:r>
              <a:rPr lang="en-GB" sz="2000" dirty="0" err="1"/>
              <a:t>yn</a:t>
            </a:r>
            <a:r>
              <a:rPr lang="en-GB" sz="2000" dirty="0"/>
              <a:t> y </a:t>
            </a:r>
            <a:r>
              <a:rPr lang="en-GB" sz="2000" dirty="0" err="1"/>
              <a:t>rhai</a:t>
            </a:r>
            <a:r>
              <a:rPr lang="en-GB" sz="2000" dirty="0"/>
              <a:t> </a:t>
            </a:r>
            <a:r>
              <a:rPr lang="en-GB" sz="2000" dirty="0" err="1"/>
              <a:t>sy'n</a:t>
            </a:r>
            <a:r>
              <a:rPr lang="en-GB" sz="2000" dirty="0"/>
              <a:t> </a:t>
            </a:r>
            <a:r>
              <a:rPr lang="en-GB" sz="2000" dirty="0" err="1"/>
              <a:t>gallu</a:t>
            </a:r>
            <a:r>
              <a:rPr lang="en-GB" sz="2000" dirty="0"/>
              <a:t> </a:t>
            </a:r>
            <a:r>
              <a:rPr lang="en-GB" sz="2000" dirty="0" err="1"/>
              <a:t>siarad</a:t>
            </a:r>
            <a:r>
              <a:rPr lang="en-GB" sz="2000" dirty="0"/>
              <a:t> a </a:t>
            </a:r>
            <a:r>
              <a:rPr lang="en-GB" sz="2000" dirty="0" err="1"/>
              <a:t>gweithio</a:t>
            </a:r>
            <a:r>
              <a:rPr lang="en-GB" sz="2000" dirty="0"/>
              <a:t> </a:t>
            </a:r>
            <a:r>
              <a:rPr lang="en-GB" sz="2000" dirty="0" err="1"/>
              <a:t>yn</a:t>
            </a:r>
            <a:r>
              <a:rPr lang="en-GB" sz="2000" dirty="0"/>
              <a:t> Gymraeg.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264277" y="1580780"/>
            <a:ext cx="5297487" cy="4900029"/>
          </a:xfrm>
        </p:spPr>
        <p:txBody>
          <a:bodyPr>
            <a:noAutofit/>
          </a:bodyPr>
          <a:lstStyle/>
          <a:p>
            <a:r>
              <a:rPr lang="en-GB" sz="2000" b="1" dirty="0"/>
              <a:t>Age</a:t>
            </a:r>
            <a:r>
              <a:rPr lang="en-GB" sz="2000" dirty="0"/>
              <a:t> – Majority of Welsh speaking registrants are Under 30 with 27.0% of Under 30 FE Teachers able to speak Welsh.</a:t>
            </a:r>
          </a:p>
          <a:p>
            <a:r>
              <a:rPr lang="en-GB" sz="2000" b="1" dirty="0"/>
              <a:t>Gender</a:t>
            </a:r>
            <a:r>
              <a:rPr lang="en-GB" sz="2000" dirty="0"/>
              <a:t> – Consistent figures for gender with the majority of registrants being female across all categories.</a:t>
            </a:r>
          </a:p>
          <a:p>
            <a:r>
              <a:rPr lang="en-GB" sz="2000" b="1" dirty="0"/>
              <a:t>Ethnicity -</a:t>
            </a:r>
            <a:r>
              <a:rPr lang="en-GB" sz="2000" dirty="0"/>
              <a:t> The figures in the education workforce don’t reflect the general population. FE LSW has the highest figure at 7.8%</a:t>
            </a:r>
          </a:p>
          <a:p>
            <a:r>
              <a:rPr lang="en-GB" sz="2000" b="1" dirty="0"/>
              <a:t>Retention</a:t>
            </a:r>
            <a:r>
              <a:rPr lang="en-GB" sz="2000" dirty="0"/>
              <a:t> - WBL have lost the biggest number of registrants over a 5 year period at 51.2%</a:t>
            </a:r>
          </a:p>
          <a:p>
            <a:r>
              <a:rPr lang="en-GB" sz="2000" b="1" dirty="0"/>
              <a:t>Trend</a:t>
            </a:r>
            <a:r>
              <a:rPr lang="en-GB" sz="2000" dirty="0"/>
              <a:t> – All categories have shown an increase in those who can speak and work in Welsh.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GB" sz="3400" dirty="0" err="1"/>
              <a:t>Prif</a:t>
            </a:r>
            <a:r>
              <a:rPr lang="en-GB" sz="3400" dirty="0"/>
              <a:t> </a:t>
            </a:r>
            <a:r>
              <a:rPr lang="en-GB" sz="3400" dirty="0" err="1"/>
              <a:t>Ganfyddiadau</a:t>
            </a:r>
            <a:endParaRPr lang="en-GB" sz="3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GB" sz="3400" dirty="0"/>
              <a:t>Main Findings</a:t>
            </a:r>
          </a:p>
        </p:txBody>
      </p:sp>
    </p:spTree>
    <p:extLst>
      <p:ext uri="{BB962C8B-B14F-4D97-AF65-F5344CB8AC3E}">
        <p14:creationId xmlns:p14="http://schemas.microsoft.com/office/powerpoint/2010/main" val="35582274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73C82C-15F9-4C3B-86DF-65F2C396EC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 err="1"/>
              <a:t>Canllawiau</a:t>
            </a:r>
            <a:r>
              <a:rPr lang="en-GB" sz="2800" dirty="0"/>
              <a:t>, </a:t>
            </a:r>
            <a:r>
              <a:rPr lang="en-GB" sz="2800" dirty="0" err="1"/>
              <a:t>adnoddau</a:t>
            </a:r>
            <a:r>
              <a:rPr lang="en-GB" sz="2800" dirty="0"/>
              <a:t>, a </a:t>
            </a:r>
            <a:r>
              <a:rPr lang="en-GB" sz="2800" dirty="0" err="1"/>
              <a:t>gwasanaethau</a:t>
            </a:r>
            <a:r>
              <a:rPr lang="en-GB" sz="2800" dirty="0"/>
              <a:t> </a:t>
            </a:r>
            <a:r>
              <a:rPr lang="en-GB" sz="2800" dirty="0" err="1"/>
              <a:t>proffesiynol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4754F6-8B84-462E-AB87-823C7E5DA3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68483" y="496390"/>
            <a:ext cx="5297486" cy="823892"/>
          </a:xfrm>
        </p:spPr>
        <p:txBody>
          <a:bodyPr>
            <a:normAutofit lnSpcReduction="10000"/>
          </a:bodyPr>
          <a:lstStyle/>
          <a:p>
            <a:r>
              <a:rPr lang="en-GB" sz="2800" dirty="0"/>
              <a:t>Guidance, resources, and professional services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31D8ABD-C454-4E52-9778-220809C3D3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9" b="5261"/>
          <a:stretch/>
        </p:blipFill>
        <p:spPr>
          <a:xfrm>
            <a:off x="525923" y="1460541"/>
            <a:ext cx="3098050" cy="24232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679D74-F2C1-41BE-850C-076BC15A54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64" b="4089"/>
          <a:stretch/>
        </p:blipFill>
        <p:spPr>
          <a:xfrm>
            <a:off x="525923" y="4037115"/>
            <a:ext cx="3098050" cy="24675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B7249A-7047-4736-B3DB-980D647A458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06" b="6452"/>
          <a:stretch/>
        </p:blipFill>
        <p:spPr>
          <a:xfrm>
            <a:off x="8283437" y="1460542"/>
            <a:ext cx="3182532" cy="24232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1A12CA-55D8-4F8F-BEB2-797EAFE614A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0" b="4353"/>
          <a:stretch/>
        </p:blipFill>
        <p:spPr>
          <a:xfrm>
            <a:off x="4362439" y="1460541"/>
            <a:ext cx="3182532" cy="24628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6575A7-0DB0-4392-87D4-21C388ED73E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0" b="5461"/>
          <a:stretch/>
        </p:blipFill>
        <p:spPr>
          <a:xfrm>
            <a:off x="8325678" y="3964091"/>
            <a:ext cx="3188490" cy="24675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0ED562-8246-412F-BAF7-D090B3732DD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24" b="6425"/>
          <a:stretch/>
        </p:blipFill>
        <p:spPr>
          <a:xfrm>
            <a:off x="4277521" y="3985015"/>
            <a:ext cx="3372216" cy="244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887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36A3AAB-B7DD-437B-9ABB-EF50F8762A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7A6229-C22B-49E3-AA64-8BFADA0E164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F1536EE-2B90-42D2-9519-39E2F76F84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Nia Griffith – </a:t>
            </a:r>
            <a:r>
              <a:rPr lang="en-GB" dirty="0" err="1"/>
              <a:t>Rheolwr</a:t>
            </a:r>
            <a:r>
              <a:rPr lang="en-GB" dirty="0"/>
              <a:t> Data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Ffôn</a:t>
            </a:r>
            <a:r>
              <a:rPr lang="en-GB" dirty="0"/>
              <a:t> – 029 2046 0099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E-</a:t>
            </a:r>
            <a:r>
              <a:rPr lang="en-GB" dirty="0" err="1"/>
              <a:t>bost</a:t>
            </a:r>
            <a:r>
              <a:rPr lang="en-GB" dirty="0"/>
              <a:t> – </a:t>
            </a:r>
            <a:r>
              <a:rPr lang="en-GB" dirty="0" err="1"/>
              <a:t>ystadegau@cga.cymru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Gwefan</a:t>
            </a:r>
            <a:r>
              <a:rPr lang="en-GB" dirty="0"/>
              <a:t> – www.cga.cymru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LinkedIn – </a:t>
            </a:r>
            <a:r>
              <a:rPr lang="en-GB" dirty="0" err="1"/>
              <a:t>Cyngor</a:t>
            </a:r>
            <a:r>
              <a:rPr lang="en-GB" dirty="0"/>
              <a:t> </a:t>
            </a:r>
            <a:r>
              <a:rPr lang="en-GB" dirty="0" err="1"/>
              <a:t>Gweithlu</a:t>
            </a:r>
            <a:r>
              <a:rPr lang="en-GB" dirty="0"/>
              <a:t> </a:t>
            </a:r>
            <a:r>
              <a:rPr lang="en-GB" dirty="0" err="1"/>
              <a:t>Addysg</a:t>
            </a:r>
            <a:endParaRPr lang="en-GB" dirty="0"/>
          </a:p>
          <a:p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3441D14-8807-468F-B586-7D795DDB84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Nia Griffith – Data Manager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Phone - 029 2046 0099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Email – </a:t>
            </a:r>
            <a:r>
              <a:rPr lang="en-GB" dirty="0" err="1"/>
              <a:t>statistics@ewc.wales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Website – www.ewc.wales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LinkedIn – Education Workforce Council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2000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Athrawon</a:t>
            </a:r>
            <a:r>
              <a:rPr lang="en-GB" dirty="0"/>
              <a:t> </a:t>
            </a:r>
            <a:r>
              <a:rPr lang="en-GB" dirty="0" err="1"/>
              <a:t>Addysg</a:t>
            </a:r>
            <a:r>
              <a:rPr lang="en-GB" dirty="0"/>
              <a:t> </a:t>
            </a:r>
            <a:r>
              <a:rPr lang="en-GB" dirty="0" err="1"/>
              <a:t>Bellach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Further Education Teachers</a:t>
            </a:r>
          </a:p>
        </p:txBody>
      </p:sp>
    </p:spTree>
    <p:extLst>
      <p:ext uri="{BB962C8B-B14F-4D97-AF65-F5344CB8AC3E}">
        <p14:creationId xmlns:p14="http://schemas.microsoft.com/office/powerpoint/2010/main" val="166930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6D4D20C-0C6B-4DE2-801C-E70345C008B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769665" cy="10216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17A37"/>
                </a:solidFill>
                <a:latin typeface="+mn-lt"/>
                <a:ea typeface="+mn-ea"/>
                <a:cs typeface="Poppins SemiBold" panose="00000700000000000000" pitchFamily="50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400" dirty="0" err="1"/>
              <a:t>Demograffeg</a:t>
            </a:r>
            <a:endParaRPr lang="en-GB" sz="3400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5E7A901-4E0E-4F59-AD83-8CBA7310DDBB}"/>
              </a:ext>
            </a:extLst>
          </p:cNvPr>
          <p:cNvSpPr txBox="1">
            <a:spLocks/>
          </p:cNvSpPr>
          <p:nvPr/>
        </p:nvSpPr>
        <p:spPr>
          <a:xfrm>
            <a:off x="6111240" y="-825"/>
            <a:ext cx="5034555" cy="10224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17A37"/>
                </a:solidFill>
                <a:latin typeface="+mn-lt"/>
                <a:ea typeface="+mn-ea"/>
                <a:cs typeface="Poppins SemiBold" panose="00000700000000000000" pitchFamily="50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400" dirty="0"/>
              <a:t>Demographics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18B7D093-3E6A-4FED-9232-FD346FCE78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9608694"/>
              </p:ext>
            </p:extLst>
          </p:nvPr>
        </p:nvGraphicFramePr>
        <p:xfrm>
          <a:off x="6868042" y="539061"/>
          <a:ext cx="5179786" cy="3029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112FB55F-E8F8-44F9-930A-8B7DCA964F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2474157"/>
              </p:ext>
            </p:extLst>
          </p:nvPr>
        </p:nvGraphicFramePr>
        <p:xfrm>
          <a:off x="-1166114" y="539062"/>
          <a:ext cx="5179786" cy="3029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79B752A-B665-4A3F-A5E3-B048051F9A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893560"/>
              </p:ext>
            </p:extLst>
          </p:nvPr>
        </p:nvGraphicFramePr>
        <p:xfrm>
          <a:off x="2847557" y="562018"/>
          <a:ext cx="4952804" cy="3050540"/>
        </p:xfrm>
        <a:graphic>
          <a:graphicData uri="http://schemas.openxmlformats.org/drawingml/2006/table">
            <a:tbl>
              <a:tblPr/>
              <a:tblGrid>
                <a:gridCol w="3319203">
                  <a:extLst>
                    <a:ext uri="{9D8B030D-6E8A-4147-A177-3AD203B41FA5}">
                      <a16:colId xmlns:a16="http://schemas.microsoft.com/office/drawing/2014/main" val="3481760527"/>
                    </a:ext>
                  </a:extLst>
                </a:gridCol>
                <a:gridCol w="1179576">
                  <a:extLst>
                    <a:ext uri="{9D8B030D-6E8A-4147-A177-3AD203B41FA5}">
                      <a16:colId xmlns:a16="http://schemas.microsoft.com/office/drawing/2014/main" val="3068044125"/>
                    </a:ext>
                  </a:extLst>
                </a:gridCol>
                <a:gridCol w="454025">
                  <a:extLst>
                    <a:ext uri="{9D8B030D-6E8A-4147-A177-3AD203B41FA5}">
                      <a16:colId xmlns:a16="http://schemas.microsoft.com/office/drawing/2014/main" val="2376407457"/>
                    </a:ext>
                  </a:extLst>
                </a:gridCol>
              </a:tblGrid>
              <a:tr h="19757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 dirty="0" err="1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Grwp</a:t>
                      </a:r>
                      <a:r>
                        <a:rPr lang="en-GB" sz="1400" b="1" i="0" u="none" strike="noStrike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400" b="1" i="0" u="none" strike="noStrike" dirty="0" err="1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Ethnig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A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A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444360"/>
                  </a:ext>
                </a:extLst>
              </a:tr>
              <a:tr h="19757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i="0" u="none" strike="noStrike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Nifer / Number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A3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i="0" u="none" strike="noStrike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298993"/>
                  </a:ext>
                </a:extLst>
              </a:tr>
              <a:tr h="197574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Gwyn / White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5,363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80.0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2252530"/>
                  </a:ext>
                </a:extLst>
              </a:tr>
              <a:tr h="389438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Cymysg</a:t>
                      </a: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neu </a:t>
                      </a:r>
                      <a:r>
                        <a:rPr lang="en-GB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nifer</a:t>
                      </a: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o </a:t>
                      </a:r>
                      <a:r>
                        <a:rPr lang="en-GB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grwpiau</a:t>
                      </a: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ethnig</a:t>
                      </a: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/ Mixed or multiple ethnic groups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7743694"/>
                  </a:ext>
                </a:extLst>
              </a:tr>
              <a:tr h="389438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Asiaidd</a:t>
                      </a: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neu </a:t>
                      </a:r>
                      <a:r>
                        <a:rPr lang="en-GB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Asiaidd</a:t>
                      </a: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Prydeinig</a:t>
                      </a: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/ Asian or Asian British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8395278"/>
                  </a:ext>
                </a:extLst>
              </a:tr>
              <a:tr h="389438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Du, </a:t>
                      </a:r>
                      <a:r>
                        <a:rPr lang="en-GB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Affricanaidd</a:t>
                      </a: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Carib</a:t>
                      </a:r>
                      <a:r>
                        <a:rPr lang="az-Cyrl-A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ї</a:t>
                      </a:r>
                      <a:r>
                        <a:rPr lang="en-GB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aidd</a:t>
                      </a: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neu Du </a:t>
                      </a:r>
                      <a:r>
                        <a:rPr lang="en-GB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Prydeinig</a:t>
                      </a: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/ Black, African, Caribbean or Black British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5701880"/>
                  </a:ext>
                </a:extLst>
              </a:tr>
              <a:tr h="197574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Grwp</a:t>
                      </a: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ethnig</a:t>
                      </a: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arall</a:t>
                      </a: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/ Other ethnic groups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5922805"/>
                  </a:ext>
                </a:extLst>
              </a:tr>
              <a:tr h="389438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Ddim eisiau ei gofnodi / Do not wish to disclose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5999028"/>
                  </a:ext>
                </a:extLst>
              </a:tr>
              <a:tr h="197574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Anhysbus / Unknown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893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13.3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1104561"/>
                  </a:ext>
                </a:extLst>
              </a:tr>
              <a:tr h="197574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i="0" u="none" strike="noStrike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Cyfanswm / 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A3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i="0" u="none" strike="noStrike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6,702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A3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i="0" u="none" strike="noStrike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808903"/>
                  </a:ext>
                </a:extLst>
              </a:tr>
            </a:tbl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2792AF79-1FA1-4273-8941-00F0D229D7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5053490"/>
              </p:ext>
            </p:extLst>
          </p:nvPr>
        </p:nvGraphicFramePr>
        <p:xfrm>
          <a:off x="-92149" y="3589601"/>
          <a:ext cx="4313275" cy="2944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33834843-E7D4-4FF3-BA6E-354982B8E0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7060031"/>
              </p:ext>
            </p:extLst>
          </p:nvPr>
        </p:nvGraphicFramePr>
        <p:xfrm>
          <a:off x="4221126" y="3578252"/>
          <a:ext cx="8229600" cy="2944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97A54C-BEDB-4CD8-BB9C-C9C1F02634E0}"/>
              </a:ext>
            </a:extLst>
          </p:cNvPr>
          <p:cNvCxnSpPr>
            <a:cxnSpLocks/>
          </p:cNvCxnSpPr>
          <p:nvPr/>
        </p:nvCxnSpPr>
        <p:spPr>
          <a:xfrm>
            <a:off x="4221126" y="3742662"/>
            <a:ext cx="0" cy="269003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D7626DD-8979-446E-9209-85D5AA06E496}"/>
              </a:ext>
            </a:extLst>
          </p:cNvPr>
          <p:cNvCxnSpPr>
            <a:cxnSpLocks/>
          </p:cNvCxnSpPr>
          <p:nvPr/>
        </p:nvCxnSpPr>
        <p:spPr>
          <a:xfrm flipH="1">
            <a:off x="74429" y="3679899"/>
            <a:ext cx="1197339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F1DCE54-1F7A-4CB0-8EDC-9059AEBAECBA}"/>
              </a:ext>
            </a:extLst>
          </p:cNvPr>
          <p:cNvCxnSpPr>
            <a:cxnSpLocks/>
          </p:cNvCxnSpPr>
          <p:nvPr/>
        </p:nvCxnSpPr>
        <p:spPr>
          <a:xfrm>
            <a:off x="2714848" y="530119"/>
            <a:ext cx="0" cy="300636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49377FE-1573-48CC-9E31-E2E3F8EA1E7E}"/>
              </a:ext>
            </a:extLst>
          </p:cNvPr>
          <p:cNvCxnSpPr>
            <a:cxnSpLocks/>
          </p:cNvCxnSpPr>
          <p:nvPr/>
        </p:nvCxnSpPr>
        <p:spPr>
          <a:xfrm>
            <a:off x="7928348" y="530119"/>
            <a:ext cx="0" cy="300636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74F4409-98DE-496B-A1D3-B87F69CBA7D6}"/>
              </a:ext>
            </a:extLst>
          </p:cNvPr>
          <p:cNvSpPr txBox="1">
            <a:spLocks/>
          </p:cNvSpPr>
          <p:nvPr/>
        </p:nvSpPr>
        <p:spPr>
          <a:xfrm>
            <a:off x="144600" y="6554444"/>
            <a:ext cx="2160308" cy="317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17A37"/>
                </a:solidFill>
                <a:latin typeface="+mn-lt"/>
                <a:ea typeface="+mn-ea"/>
                <a:cs typeface="Poppins SemiBold" panose="00000700000000000000" pitchFamily="50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err="1">
                <a:solidFill>
                  <a:schemeClr val="bg1"/>
                </a:solidFill>
              </a:rPr>
              <a:t>Athrawon</a:t>
            </a:r>
            <a:r>
              <a:rPr lang="en-GB" sz="1200" dirty="0">
                <a:solidFill>
                  <a:schemeClr val="bg1"/>
                </a:solidFill>
              </a:rPr>
              <a:t> AB/FE Teachers </a:t>
            </a:r>
          </a:p>
        </p:txBody>
      </p:sp>
    </p:spTree>
    <p:extLst>
      <p:ext uri="{BB962C8B-B14F-4D97-AF65-F5344CB8AC3E}">
        <p14:creationId xmlns:p14="http://schemas.microsoft.com/office/powerpoint/2010/main" val="21344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9AE9912-D7D7-4C48-970D-57DF3EAE7BC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769665" cy="10216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17A37"/>
                </a:solidFill>
                <a:latin typeface="+mn-lt"/>
                <a:ea typeface="+mn-ea"/>
                <a:cs typeface="Poppins SemiBold" panose="00000700000000000000" pitchFamily="50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400" dirty="0" err="1">
                <a:solidFill>
                  <a:srgbClr val="0D7D7E"/>
                </a:solidFill>
              </a:rPr>
              <a:t>Demograffeg</a:t>
            </a:r>
            <a:r>
              <a:rPr lang="en-GB" sz="3400" dirty="0">
                <a:solidFill>
                  <a:srgbClr val="0D7D7E"/>
                </a:solidFill>
              </a:rPr>
              <a:t> </a:t>
            </a:r>
            <a:r>
              <a:rPr lang="en-GB" sz="3400" dirty="0" err="1">
                <a:solidFill>
                  <a:srgbClr val="0D7D7E"/>
                </a:solidFill>
              </a:rPr>
              <a:t>Siaradwyr</a:t>
            </a:r>
            <a:r>
              <a:rPr lang="en-GB" sz="3400" dirty="0">
                <a:solidFill>
                  <a:srgbClr val="0D7D7E"/>
                </a:solidFill>
              </a:rPr>
              <a:t> Cymraeg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3A24DB7-EE2B-4444-9EEB-95D13040E05D}"/>
              </a:ext>
            </a:extLst>
          </p:cNvPr>
          <p:cNvSpPr txBox="1">
            <a:spLocks/>
          </p:cNvSpPr>
          <p:nvPr/>
        </p:nvSpPr>
        <p:spPr>
          <a:xfrm>
            <a:off x="6111240" y="-825"/>
            <a:ext cx="5034555" cy="10224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17A37"/>
                </a:solidFill>
                <a:latin typeface="+mn-lt"/>
                <a:ea typeface="+mn-ea"/>
                <a:cs typeface="Poppins SemiBold" panose="00000700000000000000" pitchFamily="50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400" dirty="0">
                <a:solidFill>
                  <a:srgbClr val="0D7D7E"/>
                </a:solidFill>
              </a:rPr>
              <a:t>Welsh Speaking Demographics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FD9CB6AA-D34A-4D92-882F-CF34FACC7E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0635469"/>
              </p:ext>
            </p:extLst>
          </p:nvPr>
        </p:nvGraphicFramePr>
        <p:xfrm>
          <a:off x="144600" y="1021652"/>
          <a:ext cx="11787865" cy="2674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0DE0E1D-2EDD-4412-A56C-B9E95D298ECE}"/>
              </a:ext>
            </a:extLst>
          </p:cNvPr>
          <p:cNvSpPr txBox="1">
            <a:spLocks/>
          </p:cNvSpPr>
          <p:nvPr/>
        </p:nvSpPr>
        <p:spPr>
          <a:xfrm>
            <a:off x="255079" y="1082612"/>
            <a:ext cx="11719789" cy="33461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17A37"/>
                </a:solidFill>
                <a:latin typeface="+mn-lt"/>
                <a:ea typeface="+mn-ea"/>
                <a:cs typeface="Poppins SemiBold" panose="00000700000000000000" pitchFamily="50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 err="1">
                <a:solidFill>
                  <a:schemeClr val="tx1"/>
                </a:solidFill>
              </a:rPr>
              <a:t>Siaradwyr</a:t>
            </a:r>
            <a:r>
              <a:rPr lang="en-GB" sz="1600" dirty="0">
                <a:solidFill>
                  <a:schemeClr val="tx1"/>
                </a:solidFill>
              </a:rPr>
              <a:t> Cymraeg </a:t>
            </a:r>
            <a:r>
              <a:rPr lang="en-GB" sz="1600" dirty="0" err="1">
                <a:solidFill>
                  <a:schemeClr val="tx1"/>
                </a:solidFill>
              </a:rPr>
              <a:t>yn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ôl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rhywedd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o’i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gymharu</a:t>
            </a:r>
            <a:r>
              <a:rPr lang="en-GB" sz="1600" dirty="0">
                <a:solidFill>
                  <a:schemeClr val="tx1"/>
                </a:solidFill>
              </a:rPr>
              <a:t> a di-</a:t>
            </a:r>
            <a:r>
              <a:rPr lang="en-GB" sz="1600" dirty="0" err="1">
                <a:solidFill>
                  <a:schemeClr val="tx1"/>
                </a:solidFill>
              </a:rPr>
              <a:t>Gymraeg</a:t>
            </a:r>
            <a:r>
              <a:rPr lang="en-GB" sz="1600" dirty="0">
                <a:solidFill>
                  <a:schemeClr val="tx1"/>
                </a:solidFill>
              </a:rPr>
              <a:t> / Welsh speakers by gender compared to non-Welsh speakers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D9441BF-081A-4E2B-9139-C5BEBFEF5FA7}"/>
              </a:ext>
            </a:extLst>
          </p:cNvPr>
          <p:cNvSpPr txBox="1">
            <a:spLocks/>
          </p:cNvSpPr>
          <p:nvPr/>
        </p:nvSpPr>
        <p:spPr>
          <a:xfrm>
            <a:off x="144600" y="6554444"/>
            <a:ext cx="2160308" cy="317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17A37"/>
                </a:solidFill>
                <a:latin typeface="+mn-lt"/>
                <a:ea typeface="+mn-ea"/>
                <a:cs typeface="Poppins SemiBold" panose="00000700000000000000" pitchFamily="50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err="1">
                <a:solidFill>
                  <a:schemeClr val="bg1"/>
                </a:solidFill>
              </a:rPr>
              <a:t>Athrawon</a:t>
            </a:r>
            <a:r>
              <a:rPr lang="en-GB" sz="1200" dirty="0">
                <a:solidFill>
                  <a:schemeClr val="bg1"/>
                </a:solidFill>
              </a:rPr>
              <a:t> AB/FE Teachers 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94E4685-3A81-412D-A89E-7CE8D83ADD51}"/>
              </a:ext>
            </a:extLst>
          </p:cNvPr>
          <p:cNvSpPr txBox="1">
            <a:spLocks/>
          </p:cNvSpPr>
          <p:nvPr/>
        </p:nvSpPr>
        <p:spPr>
          <a:xfrm>
            <a:off x="255080" y="3724667"/>
            <a:ext cx="11719788" cy="33461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17A37"/>
                </a:solidFill>
                <a:latin typeface="+mn-lt"/>
                <a:ea typeface="+mn-ea"/>
                <a:cs typeface="Poppins SemiBold" panose="00000700000000000000" pitchFamily="50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 err="1">
                <a:solidFill>
                  <a:schemeClr val="tx1"/>
                </a:solidFill>
              </a:rPr>
              <a:t>Siaradwyr</a:t>
            </a:r>
            <a:r>
              <a:rPr lang="en-GB" sz="1600" dirty="0">
                <a:solidFill>
                  <a:schemeClr val="tx1"/>
                </a:solidFill>
              </a:rPr>
              <a:t> Cymraeg </a:t>
            </a:r>
            <a:r>
              <a:rPr lang="en-GB" sz="1600" dirty="0" err="1">
                <a:solidFill>
                  <a:schemeClr val="tx1"/>
                </a:solidFill>
              </a:rPr>
              <a:t>yn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ôl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oedran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o’i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gymharu</a:t>
            </a:r>
            <a:r>
              <a:rPr lang="en-GB" sz="1600" dirty="0">
                <a:solidFill>
                  <a:schemeClr val="tx1"/>
                </a:solidFill>
              </a:rPr>
              <a:t> a di-</a:t>
            </a:r>
            <a:r>
              <a:rPr lang="en-GB" sz="1600" dirty="0" err="1">
                <a:solidFill>
                  <a:schemeClr val="tx1"/>
                </a:solidFill>
              </a:rPr>
              <a:t>Gymraeg</a:t>
            </a:r>
            <a:r>
              <a:rPr lang="en-GB" sz="1600" dirty="0">
                <a:solidFill>
                  <a:schemeClr val="tx1"/>
                </a:solidFill>
              </a:rPr>
              <a:t> / Welsh speakers by age compared to non-Welsh speakers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50C67A29-C1C0-43DE-B737-90E7B36741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1984540"/>
              </p:ext>
            </p:extLst>
          </p:nvPr>
        </p:nvGraphicFramePr>
        <p:xfrm>
          <a:off x="144600" y="3649308"/>
          <a:ext cx="11787864" cy="2905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52064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9AE9912-D7D7-4C48-970D-57DF3EAE7BCF}"/>
              </a:ext>
            </a:extLst>
          </p:cNvPr>
          <p:cNvSpPr txBox="1">
            <a:spLocks/>
          </p:cNvSpPr>
          <p:nvPr/>
        </p:nvSpPr>
        <p:spPr>
          <a:xfrm>
            <a:off x="259535" y="0"/>
            <a:ext cx="4769665" cy="10216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17A37"/>
                </a:solidFill>
                <a:latin typeface="+mn-lt"/>
                <a:ea typeface="+mn-ea"/>
                <a:cs typeface="Poppins SemiBold" panose="00000700000000000000" pitchFamily="50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A8117C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Demograffeg</a:t>
            </a: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srgbClr val="A8117C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</a:t>
            </a:r>
            <a:r>
              <a:rPr kumimoji="0" lang="en-GB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A8117C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Gweithio</a:t>
            </a: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srgbClr val="A8117C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</a:t>
            </a:r>
            <a:r>
              <a:rPr kumimoji="0" lang="en-GB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A8117C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yn</a:t>
            </a: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srgbClr val="A8117C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y </a:t>
            </a:r>
            <a:r>
              <a:rPr lang="en-GB" sz="3400" dirty="0">
                <a:solidFill>
                  <a:srgbClr val="A8117C"/>
                </a:solidFill>
                <a:latin typeface="Calibri" panose="020F0502020204030204"/>
              </a:rPr>
              <a:t>G</a:t>
            </a:r>
            <a:r>
              <a:rPr kumimoji="0" lang="en-GB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A8117C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ymraeg</a:t>
            </a:r>
            <a:endParaRPr kumimoji="0" lang="en-GB" sz="3400" b="1" i="0" u="none" strike="noStrike" kern="1200" cap="none" spc="0" normalizeH="0" baseline="0" noProof="0" dirty="0">
              <a:ln>
                <a:noFill/>
              </a:ln>
              <a:solidFill>
                <a:srgbClr val="A8117C"/>
              </a:solidFill>
              <a:effectLst/>
              <a:uLnTx/>
              <a:uFillTx/>
              <a:latin typeface="Calibri" panose="020F0502020204030204"/>
              <a:ea typeface="+mn-ea"/>
              <a:cs typeface="Poppins SemiBold" panose="00000700000000000000" pitchFamily="50" charset="0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3A24DB7-EE2B-4444-9EEB-95D13040E05D}"/>
              </a:ext>
            </a:extLst>
          </p:cNvPr>
          <p:cNvSpPr txBox="1">
            <a:spLocks/>
          </p:cNvSpPr>
          <p:nvPr/>
        </p:nvSpPr>
        <p:spPr>
          <a:xfrm>
            <a:off x="6111240" y="-825"/>
            <a:ext cx="5034555" cy="10224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17A37"/>
                </a:solidFill>
                <a:latin typeface="+mn-lt"/>
                <a:ea typeface="+mn-ea"/>
                <a:cs typeface="Poppins SemiBold" panose="00000700000000000000" pitchFamily="50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srgbClr val="A8117C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Welsh W</a:t>
            </a:r>
            <a:r>
              <a:rPr lang="en-GB" sz="3400" dirty="0" err="1">
                <a:solidFill>
                  <a:srgbClr val="A8117C"/>
                </a:solidFill>
                <a:latin typeface="Calibri" panose="020F0502020204030204"/>
              </a:rPr>
              <a:t>orking</a:t>
            </a: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srgbClr val="A8117C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Demographics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FD9CB6AA-D34A-4D92-882F-CF34FACC7E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9127548"/>
              </p:ext>
            </p:extLst>
          </p:nvPr>
        </p:nvGraphicFramePr>
        <p:xfrm>
          <a:off x="144600" y="1417229"/>
          <a:ext cx="11787865" cy="2278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0DE0E1D-2EDD-4412-A56C-B9E95D298ECE}"/>
              </a:ext>
            </a:extLst>
          </p:cNvPr>
          <p:cNvSpPr txBox="1">
            <a:spLocks/>
          </p:cNvSpPr>
          <p:nvPr/>
        </p:nvSpPr>
        <p:spPr>
          <a:xfrm>
            <a:off x="1" y="1082612"/>
            <a:ext cx="12192000" cy="33461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17A37"/>
                </a:solidFill>
                <a:latin typeface="+mn-lt"/>
                <a:ea typeface="+mn-ea"/>
                <a:cs typeface="Poppins SemiBold" panose="00000700000000000000" pitchFamily="50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Gallu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i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weithio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yn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y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Gymraeg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yn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ôl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rhywedd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o’i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gymharu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a di-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Gymraeg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/ </a:t>
            </a: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Ability to work in Welsh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by gender compared to non-Welsh speakers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D9441BF-081A-4E2B-9139-C5BEBFEF5FA7}"/>
              </a:ext>
            </a:extLst>
          </p:cNvPr>
          <p:cNvSpPr txBox="1">
            <a:spLocks/>
          </p:cNvSpPr>
          <p:nvPr/>
        </p:nvSpPr>
        <p:spPr>
          <a:xfrm>
            <a:off x="144600" y="6554444"/>
            <a:ext cx="2160308" cy="317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17A37"/>
                </a:solidFill>
                <a:latin typeface="+mn-lt"/>
                <a:ea typeface="+mn-ea"/>
                <a:cs typeface="Poppins SemiBold" panose="00000700000000000000" pitchFamily="50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Athrawon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AB/FE Teachers 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94E4685-3A81-412D-A89E-7CE8D83ADD51}"/>
              </a:ext>
            </a:extLst>
          </p:cNvPr>
          <p:cNvSpPr txBox="1">
            <a:spLocks/>
          </p:cNvSpPr>
          <p:nvPr/>
        </p:nvSpPr>
        <p:spPr>
          <a:xfrm>
            <a:off x="0" y="3751664"/>
            <a:ext cx="12192000" cy="33461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17A37"/>
                </a:solidFill>
                <a:latin typeface="+mn-lt"/>
                <a:ea typeface="+mn-ea"/>
                <a:cs typeface="Poppins SemiBold" panose="00000700000000000000" pitchFamily="50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Gallu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i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weithio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yn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y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Gymraeg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yn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ôl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oedran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o’i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gymharu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a di-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Gymraeg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 / </a:t>
            </a: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Ability to work in Welsh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50" charset="0"/>
              </a:rPr>
              <a:t>by age compared to non-Welsh speakers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B27A2428-D435-4DF8-A8A1-D2A2357C19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8652116"/>
              </p:ext>
            </p:extLst>
          </p:nvPr>
        </p:nvGraphicFramePr>
        <p:xfrm>
          <a:off x="100573" y="3564467"/>
          <a:ext cx="11920400" cy="3160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82068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7BE19DF-28A2-4A17-A405-244FB121F9BE}"/>
              </a:ext>
            </a:extLst>
          </p:cNvPr>
          <p:cNvSpPr txBox="1">
            <a:spLocks/>
          </p:cNvSpPr>
          <p:nvPr/>
        </p:nvSpPr>
        <p:spPr>
          <a:xfrm>
            <a:off x="144600" y="6554444"/>
            <a:ext cx="2160308" cy="317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17A37"/>
                </a:solidFill>
                <a:latin typeface="+mn-lt"/>
                <a:ea typeface="+mn-ea"/>
                <a:cs typeface="Poppins SemiBold" panose="00000700000000000000" pitchFamily="50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err="1">
                <a:solidFill>
                  <a:schemeClr val="bg1"/>
                </a:solidFill>
              </a:rPr>
              <a:t>Athrawon</a:t>
            </a:r>
            <a:r>
              <a:rPr lang="en-GB" sz="1200" dirty="0">
                <a:solidFill>
                  <a:schemeClr val="bg1"/>
                </a:solidFill>
              </a:rPr>
              <a:t> AB/FE Teachers 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C56F044-F6A0-4405-8C1A-FD4A043779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954926"/>
              </p:ext>
            </p:extLst>
          </p:nvPr>
        </p:nvGraphicFramePr>
        <p:xfrm>
          <a:off x="175675" y="1251249"/>
          <a:ext cx="11840649" cy="2352852"/>
        </p:xfrm>
        <a:graphic>
          <a:graphicData uri="http://schemas.openxmlformats.org/drawingml/2006/table">
            <a:tbl>
              <a:tblPr/>
              <a:tblGrid>
                <a:gridCol w="2537161">
                  <a:extLst>
                    <a:ext uri="{9D8B030D-6E8A-4147-A177-3AD203B41FA5}">
                      <a16:colId xmlns:a16="http://schemas.microsoft.com/office/drawing/2014/main" val="2834520866"/>
                    </a:ext>
                  </a:extLst>
                </a:gridCol>
                <a:gridCol w="2325872">
                  <a:extLst>
                    <a:ext uri="{9D8B030D-6E8A-4147-A177-3AD203B41FA5}">
                      <a16:colId xmlns:a16="http://schemas.microsoft.com/office/drawing/2014/main" val="2266399871"/>
                    </a:ext>
                  </a:extLst>
                </a:gridCol>
                <a:gridCol w="2325872">
                  <a:extLst>
                    <a:ext uri="{9D8B030D-6E8A-4147-A177-3AD203B41FA5}">
                      <a16:colId xmlns:a16="http://schemas.microsoft.com/office/drawing/2014/main" val="4278790110"/>
                    </a:ext>
                  </a:extLst>
                </a:gridCol>
                <a:gridCol w="2325872">
                  <a:extLst>
                    <a:ext uri="{9D8B030D-6E8A-4147-A177-3AD203B41FA5}">
                      <a16:colId xmlns:a16="http://schemas.microsoft.com/office/drawing/2014/main" val="1840000214"/>
                    </a:ext>
                  </a:extLst>
                </a:gridCol>
                <a:gridCol w="2325872">
                  <a:extLst>
                    <a:ext uri="{9D8B030D-6E8A-4147-A177-3AD203B41FA5}">
                      <a16:colId xmlns:a16="http://schemas.microsoft.com/office/drawing/2014/main" val="804404924"/>
                    </a:ext>
                  </a:extLst>
                </a:gridCol>
              </a:tblGrid>
              <a:tr h="19607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GB" sz="1100" b="1" i="0" u="none" strike="noStrike" dirty="0" err="1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Lefel</a:t>
                      </a:r>
                      <a:r>
                        <a:rPr lang="en-GB" sz="1100" b="1" i="0" u="none" strike="noStrike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100" b="1" i="0" u="none" strike="noStrike" dirty="0" err="1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Cymhwyster</a:t>
                      </a:r>
                      <a:r>
                        <a:rPr lang="en-GB" sz="1100" b="1" i="0" u="none" strike="noStrike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 / Qualification Level</a:t>
                      </a:r>
                    </a:p>
                  </a:txBody>
                  <a:tcPr marL="5160" marR="5160" marT="516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A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GB" sz="1100" b="1" i="0" u="none" strike="noStrike" dirty="0" err="1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Cyfanswm</a:t>
                      </a:r>
                      <a:r>
                        <a:rPr lang="en-GB" sz="1100" b="1" i="0" u="none" strike="noStrike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 / Total</a:t>
                      </a:r>
                    </a:p>
                  </a:txBody>
                  <a:tcPr marL="5160" marR="5160" marT="516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A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GB" sz="1100" b="1" i="0" u="none" strike="noStrike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Gallu siarad Cymraeg / Able to speak Welsh</a:t>
                      </a:r>
                    </a:p>
                  </a:txBody>
                  <a:tcPr marL="5160" marR="5160" marT="516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A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664375"/>
                  </a:ext>
                </a:extLst>
              </a:tr>
              <a:tr h="19607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100" b="1" i="0" u="none" strike="noStrike" dirty="0" err="1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Nifer</a:t>
                      </a:r>
                      <a:r>
                        <a:rPr lang="en-GB" sz="1100" b="1" i="0" u="none" strike="noStrike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 / Number</a:t>
                      </a:r>
                    </a:p>
                  </a:txBody>
                  <a:tcPr marL="5160" marR="5160" marT="516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A3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1" i="0" u="none" strike="noStrike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160" marR="5160" marT="516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A3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100" b="1" i="0" u="none" strike="noStrike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Nifer / Number</a:t>
                      </a:r>
                    </a:p>
                  </a:txBody>
                  <a:tcPr marL="5160" marR="5160" marT="516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A3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1" i="0" u="none" strike="noStrike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160" marR="5160" marT="516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941667"/>
                  </a:ext>
                </a:extLst>
              </a:tr>
              <a:tr h="196071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1.9%</a:t>
                      </a: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3846795"/>
                  </a:ext>
                </a:extLst>
              </a:tr>
              <a:tr h="196071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3,677</a:t>
                      </a: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54.9</a:t>
                      </a: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677</a:t>
                      </a: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56.2%</a:t>
                      </a: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89672"/>
                  </a:ext>
                </a:extLst>
              </a:tr>
              <a:tr h="196071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1,238</a:t>
                      </a: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</a:t>
                      </a: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</a:t>
                      </a: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20.7%</a:t>
                      </a: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2511106"/>
                  </a:ext>
                </a:extLst>
              </a:tr>
              <a:tr h="196071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</a:t>
                      </a: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</a:t>
                      </a: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4.5%</a:t>
                      </a: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0608878"/>
                  </a:ext>
                </a:extLst>
              </a:tr>
              <a:tr h="196071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1.2%</a:t>
                      </a: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53003"/>
                  </a:ext>
                </a:extLst>
              </a:tr>
              <a:tr h="196071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1.7%</a:t>
                      </a: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7477962"/>
                  </a:ext>
                </a:extLst>
              </a:tr>
              <a:tr h="196071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1.7%</a:t>
                      </a: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3058506"/>
                  </a:ext>
                </a:extLst>
              </a:tr>
              <a:tr h="196071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8324663"/>
                  </a:ext>
                </a:extLst>
              </a:tr>
              <a:tr h="196071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Anhysbus / Unknown</a:t>
                      </a: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1,017</a:t>
                      </a: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</a:t>
                      </a: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12.0%</a:t>
                      </a: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4584496"/>
                  </a:ext>
                </a:extLst>
              </a:tr>
              <a:tr h="19607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100" b="1" i="0" u="none" strike="noStrike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Cyfanswm / Total</a:t>
                      </a:r>
                    </a:p>
                  </a:txBody>
                  <a:tcPr marL="5160" marR="5160" marT="516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A3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1" i="0" u="none" strike="noStrike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6,702</a:t>
                      </a:r>
                    </a:p>
                  </a:txBody>
                  <a:tcPr marL="5160" marR="5160" marT="516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A3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1" i="0" u="none" strike="noStrike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5160" marR="5160" marT="516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A3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1" i="0" u="none" strike="noStrike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1,204</a:t>
                      </a:r>
                    </a:p>
                  </a:txBody>
                  <a:tcPr marL="5160" marR="5160" marT="516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A3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1" i="0" u="none" strike="noStrike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5160" marR="5160" marT="516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837487"/>
                  </a:ext>
                </a:extLst>
              </a:tr>
            </a:tbl>
          </a:graphicData>
        </a:graphic>
      </p:graphicFrame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9B12152-69F1-4D4D-9A68-748A5973A82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769665" cy="10216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17A37"/>
                </a:solidFill>
                <a:latin typeface="+mn-lt"/>
                <a:ea typeface="+mn-ea"/>
                <a:cs typeface="Poppins SemiBold" panose="00000700000000000000" pitchFamily="50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400" dirty="0" err="1"/>
              <a:t>Cymhwyster</a:t>
            </a:r>
            <a:r>
              <a:rPr lang="en-GB" sz="3400" dirty="0"/>
              <a:t> </a:t>
            </a:r>
            <a:r>
              <a:rPr lang="en-GB" sz="3400" dirty="0" err="1"/>
              <a:t>Uchaf</a:t>
            </a:r>
            <a:endParaRPr lang="en-GB" sz="3400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ED9E33BF-4276-4FF7-8676-C52DD1687A9F}"/>
              </a:ext>
            </a:extLst>
          </p:cNvPr>
          <p:cNvSpPr txBox="1">
            <a:spLocks/>
          </p:cNvSpPr>
          <p:nvPr/>
        </p:nvSpPr>
        <p:spPr>
          <a:xfrm>
            <a:off x="6111240" y="-825"/>
            <a:ext cx="5034555" cy="10224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17A37"/>
                </a:solidFill>
                <a:latin typeface="+mn-lt"/>
                <a:ea typeface="+mn-ea"/>
                <a:cs typeface="Poppins SemiBold" panose="00000700000000000000" pitchFamily="50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400" dirty="0"/>
              <a:t>Highest Qualification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F6C8B56E-9B86-4628-9E08-5CFC68C371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061966"/>
              </p:ext>
            </p:extLst>
          </p:nvPr>
        </p:nvGraphicFramePr>
        <p:xfrm>
          <a:off x="175675" y="3604100"/>
          <a:ext cx="11840649" cy="2950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CA591F87-5E80-432E-9E4C-C83A2B3C4BE6}"/>
              </a:ext>
            </a:extLst>
          </p:cNvPr>
          <p:cNvSpPr txBox="1">
            <a:spLocks/>
          </p:cNvSpPr>
          <p:nvPr/>
        </p:nvSpPr>
        <p:spPr>
          <a:xfrm>
            <a:off x="251345" y="3666390"/>
            <a:ext cx="11719789" cy="33461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17A37"/>
                </a:solidFill>
                <a:latin typeface="+mn-lt"/>
                <a:ea typeface="+mn-ea"/>
                <a:cs typeface="Poppins SemiBold" panose="00000700000000000000" pitchFamily="50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 err="1">
                <a:solidFill>
                  <a:schemeClr val="tx1"/>
                </a:solidFill>
              </a:rPr>
              <a:t>Siaradwyr</a:t>
            </a:r>
            <a:r>
              <a:rPr lang="en-GB" sz="1600" dirty="0">
                <a:solidFill>
                  <a:schemeClr val="tx1"/>
                </a:solidFill>
              </a:rPr>
              <a:t> Cymraeg </a:t>
            </a:r>
            <a:r>
              <a:rPr lang="en-GB" sz="1600" dirty="0" err="1">
                <a:solidFill>
                  <a:schemeClr val="tx1"/>
                </a:solidFill>
              </a:rPr>
              <a:t>yn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ôl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cymhwyster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o’i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gymharu</a:t>
            </a:r>
            <a:r>
              <a:rPr lang="en-GB" sz="1600" dirty="0">
                <a:solidFill>
                  <a:schemeClr val="tx1"/>
                </a:solidFill>
              </a:rPr>
              <a:t> a di-</a:t>
            </a:r>
            <a:r>
              <a:rPr lang="en-GB" sz="1600" dirty="0" err="1">
                <a:solidFill>
                  <a:schemeClr val="tx1"/>
                </a:solidFill>
              </a:rPr>
              <a:t>Gymraeg</a:t>
            </a:r>
            <a:r>
              <a:rPr lang="en-GB" sz="1600" dirty="0">
                <a:solidFill>
                  <a:schemeClr val="tx1"/>
                </a:solidFill>
              </a:rPr>
              <a:t> / Welsh speakers by qualification compared to non-Welsh speakers</a:t>
            </a:r>
          </a:p>
        </p:txBody>
      </p:sp>
    </p:spTree>
    <p:extLst>
      <p:ext uri="{BB962C8B-B14F-4D97-AF65-F5344CB8AC3E}">
        <p14:creationId xmlns:p14="http://schemas.microsoft.com/office/powerpoint/2010/main" val="866709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87946C-0A20-45F1-8C1B-57F9D6B209A6}"/>
              </a:ext>
            </a:extLst>
          </p:cNvPr>
          <p:cNvSpPr/>
          <p:nvPr/>
        </p:nvSpPr>
        <p:spPr>
          <a:xfrm>
            <a:off x="10972800" y="23195"/>
            <a:ext cx="1217971" cy="1122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BF322AE-B71A-4406-8EC8-F8E2A326BB24}"/>
              </a:ext>
            </a:extLst>
          </p:cNvPr>
          <p:cNvSpPr txBox="1">
            <a:spLocks/>
          </p:cNvSpPr>
          <p:nvPr/>
        </p:nvSpPr>
        <p:spPr>
          <a:xfrm>
            <a:off x="259535" y="175114"/>
            <a:ext cx="4769665" cy="1009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17A37"/>
                </a:solidFill>
                <a:latin typeface="+mn-lt"/>
                <a:ea typeface="+mn-ea"/>
                <a:cs typeface="Poppins SemiBold" panose="00000700000000000000" pitchFamily="50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4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1E85299-0921-4580-950D-7C06445BB5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435397"/>
              </p:ext>
            </p:extLst>
          </p:nvPr>
        </p:nvGraphicFramePr>
        <p:xfrm>
          <a:off x="100084" y="509642"/>
          <a:ext cx="11788743" cy="2546344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500933">
                  <a:extLst>
                    <a:ext uri="{9D8B030D-6E8A-4147-A177-3AD203B41FA5}">
                      <a16:colId xmlns:a16="http://schemas.microsoft.com/office/drawing/2014/main" val="358703048"/>
                    </a:ext>
                  </a:extLst>
                </a:gridCol>
                <a:gridCol w="828781">
                  <a:extLst>
                    <a:ext uri="{9D8B030D-6E8A-4147-A177-3AD203B41FA5}">
                      <a16:colId xmlns:a16="http://schemas.microsoft.com/office/drawing/2014/main" val="1927532806"/>
                    </a:ext>
                  </a:extLst>
                </a:gridCol>
                <a:gridCol w="828781">
                  <a:extLst>
                    <a:ext uri="{9D8B030D-6E8A-4147-A177-3AD203B41FA5}">
                      <a16:colId xmlns:a16="http://schemas.microsoft.com/office/drawing/2014/main" val="3654498478"/>
                    </a:ext>
                  </a:extLst>
                </a:gridCol>
                <a:gridCol w="828781">
                  <a:extLst>
                    <a:ext uri="{9D8B030D-6E8A-4147-A177-3AD203B41FA5}">
                      <a16:colId xmlns:a16="http://schemas.microsoft.com/office/drawing/2014/main" val="3078081998"/>
                    </a:ext>
                  </a:extLst>
                </a:gridCol>
                <a:gridCol w="828781">
                  <a:extLst>
                    <a:ext uri="{9D8B030D-6E8A-4147-A177-3AD203B41FA5}">
                      <a16:colId xmlns:a16="http://schemas.microsoft.com/office/drawing/2014/main" val="1431374652"/>
                    </a:ext>
                  </a:extLst>
                </a:gridCol>
                <a:gridCol w="828781">
                  <a:extLst>
                    <a:ext uri="{9D8B030D-6E8A-4147-A177-3AD203B41FA5}">
                      <a16:colId xmlns:a16="http://schemas.microsoft.com/office/drawing/2014/main" val="8771345"/>
                    </a:ext>
                  </a:extLst>
                </a:gridCol>
                <a:gridCol w="828781">
                  <a:extLst>
                    <a:ext uri="{9D8B030D-6E8A-4147-A177-3AD203B41FA5}">
                      <a16:colId xmlns:a16="http://schemas.microsoft.com/office/drawing/2014/main" val="2912861017"/>
                    </a:ext>
                  </a:extLst>
                </a:gridCol>
                <a:gridCol w="828781">
                  <a:extLst>
                    <a:ext uri="{9D8B030D-6E8A-4147-A177-3AD203B41FA5}">
                      <a16:colId xmlns:a16="http://schemas.microsoft.com/office/drawing/2014/main" val="4144573282"/>
                    </a:ext>
                  </a:extLst>
                </a:gridCol>
                <a:gridCol w="828781">
                  <a:extLst>
                    <a:ext uri="{9D8B030D-6E8A-4147-A177-3AD203B41FA5}">
                      <a16:colId xmlns:a16="http://schemas.microsoft.com/office/drawing/2014/main" val="3746166932"/>
                    </a:ext>
                  </a:extLst>
                </a:gridCol>
                <a:gridCol w="828781">
                  <a:extLst>
                    <a:ext uri="{9D8B030D-6E8A-4147-A177-3AD203B41FA5}">
                      <a16:colId xmlns:a16="http://schemas.microsoft.com/office/drawing/2014/main" val="2850633329"/>
                    </a:ext>
                  </a:extLst>
                </a:gridCol>
                <a:gridCol w="828781">
                  <a:extLst>
                    <a:ext uri="{9D8B030D-6E8A-4147-A177-3AD203B41FA5}">
                      <a16:colId xmlns:a16="http://schemas.microsoft.com/office/drawing/2014/main" val="2378865569"/>
                    </a:ext>
                  </a:extLst>
                </a:gridCol>
              </a:tblGrid>
              <a:tr h="433996">
                <a:tc rowSpan="2">
                  <a:txBody>
                    <a:bodyPr/>
                    <a:lstStyle/>
                    <a:p>
                      <a:pPr algn="l" rtl="0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76" marR="7276" marT="7276" marB="0" anchor="ctr"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Maw / Mar 2020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>
                    <a:solidFill>
                      <a:srgbClr val="295D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Maw/Mar 2021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>
                    <a:solidFill>
                      <a:srgbClr val="295D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Maw/Mar 2022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>
                    <a:solidFill>
                      <a:srgbClr val="295D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GB" sz="1400" b="1" u="none" strike="noStrike">
                          <a:solidFill>
                            <a:srgbClr val="F2F2F2"/>
                          </a:solidFill>
                          <a:effectLst/>
                        </a:rPr>
                        <a:t>Maw/Mar 2023</a:t>
                      </a:r>
                      <a:endParaRPr lang="en-GB" sz="1400" b="1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>
                    <a:solidFill>
                      <a:srgbClr val="295D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Maw/Mar 2024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>
                    <a:solidFill>
                      <a:srgbClr val="295D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756502"/>
                  </a:ext>
                </a:extLst>
              </a:tr>
              <a:tr h="43399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u="none" strike="noStrike" dirty="0" err="1">
                          <a:solidFill>
                            <a:srgbClr val="F2F2F2"/>
                          </a:solidFill>
                          <a:effectLst/>
                        </a:rPr>
                        <a:t>Nifer</a:t>
                      </a:r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/ Number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%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u="none" strike="noStrike" dirty="0" err="1">
                          <a:solidFill>
                            <a:srgbClr val="F2F2F2"/>
                          </a:solidFill>
                          <a:effectLst/>
                        </a:rPr>
                        <a:t>Nifer</a:t>
                      </a:r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/ Number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%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u="none" strike="noStrike" dirty="0" err="1">
                          <a:solidFill>
                            <a:srgbClr val="F2F2F2"/>
                          </a:solidFill>
                          <a:effectLst/>
                        </a:rPr>
                        <a:t>Nifer</a:t>
                      </a:r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/ Number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%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u="none" strike="noStrike" dirty="0" err="1">
                          <a:solidFill>
                            <a:srgbClr val="F2F2F2"/>
                          </a:solidFill>
                          <a:effectLst/>
                        </a:rPr>
                        <a:t>Nifer</a:t>
                      </a:r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/ Number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%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u="none" strike="noStrike" dirty="0" err="1">
                          <a:solidFill>
                            <a:srgbClr val="F2F2F2"/>
                          </a:solidFill>
                          <a:effectLst/>
                        </a:rPr>
                        <a:t>Nifer</a:t>
                      </a:r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/ Number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%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>
                    <a:solidFill>
                      <a:srgbClr val="295D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20515"/>
                  </a:ext>
                </a:extLst>
              </a:tr>
              <a:tr h="463684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Cofrestrwyr</a:t>
                      </a:r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GB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wedi’i</a:t>
                      </a:r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GB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golli</a:t>
                      </a:r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GB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o'r</a:t>
                      </a:r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GB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flwyddyn</a:t>
                      </a:r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GB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gynt</a:t>
                      </a:r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/ Registrants </a:t>
                      </a:r>
                      <a:r>
                        <a:rPr lang="en-GB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lost</a:t>
                      </a:r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since previous year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953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14.2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902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13.4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859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13.0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905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13.5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923</a:t>
                      </a: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</a:t>
                      </a:r>
                    </a:p>
                  </a:txBody>
                  <a:tcPr marL="7276" marR="7276" marT="7276" marB="0" anchor="ctr"/>
                </a:tc>
                <a:extLst>
                  <a:ext uri="{0D108BD9-81ED-4DB2-BD59-A6C34878D82A}">
                    <a16:rowId xmlns:a16="http://schemas.microsoft.com/office/drawing/2014/main" val="110048581"/>
                  </a:ext>
                </a:extLst>
              </a:tr>
              <a:tr h="463684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Cofrestrwyr</a:t>
                      </a:r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GB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wedi</a:t>
                      </a:r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GB" sz="14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ymuno</a:t>
                      </a:r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GB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ers</a:t>
                      </a:r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y </a:t>
                      </a:r>
                      <a:r>
                        <a:rPr lang="en-GB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flwyddyn</a:t>
                      </a:r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GB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gynt</a:t>
                      </a:r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/ Registrants </a:t>
                      </a:r>
                      <a:r>
                        <a:rPr lang="en-GB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gained</a:t>
                      </a:r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since previous year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1,014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15.1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751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11.1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956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14.5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988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14.7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840</a:t>
                      </a: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</a:t>
                      </a:r>
                    </a:p>
                  </a:txBody>
                  <a:tcPr marL="7276" marR="7276" marT="7276" marB="0" anchor="ctr"/>
                </a:tc>
                <a:extLst>
                  <a:ext uri="{0D108BD9-81ED-4DB2-BD59-A6C34878D82A}">
                    <a16:rowId xmlns:a16="http://schemas.microsoft.com/office/drawing/2014/main" val="3905859696"/>
                  </a:ext>
                </a:extLst>
              </a:tr>
              <a:tr h="463684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Cynyddu</a:t>
                      </a:r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neu </a:t>
                      </a:r>
                      <a:r>
                        <a:rPr lang="en-GB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lleihau</a:t>
                      </a:r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GB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o'r</a:t>
                      </a:r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GB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flwyddyn</a:t>
                      </a:r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GB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gynt</a:t>
                      </a:r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/ Increase or deficit on previous year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0.9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-151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-2.2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97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83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-83</a:t>
                      </a: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</a:t>
                      </a:r>
                    </a:p>
                  </a:txBody>
                  <a:tcPr marL="7276" marR="7276" marT="7276" marB="0" anchor="ctr"/>
                </a:tc>
                <a:extLst>
                  <a:ext uri="{0D108BD9-81ED-4DB2-BD59-A6C34878D82A}">
                    <a16:rowId xmlns:a16="http://schemas.microsoft.com/office/drawing/2014/main" val="1330906232"/>
                  </a:ext>
                </a:extLst>
              </a:tr>
              <a:tr h="2873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u="none" strike="noStrike" dirty="0" err="1">
                          <a:solidFill>
                            <a:srgbClr val="F2F2F2"/>
                          </a:solidFill>
                          <a:effectLst/>
                        </a:rPr>
                        <a:t>Cyfanswm</a:t>
                      </a:r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 </a:t>
                      </a:r>
                      <a:r>
                        <a:rPr lang="en-GB" sz="1400" b="1" u="none" strike="noStrike" dirty="0" err="1">
                          <a:solidFill>
                            <a:srgbClr val="F2F2F2"/>
                          </a:solidFill>
                          <a:effectLst/>
                        </a:rPr>
                        <a:t>wedi</a:t>
                      </a:r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 </a:t>
                      </a:r>
                      <a:r>
                        <a:rPr lang="en-GB" sz="1400" b="1" u="none" strike="noStrike" dirty="0" err="1">
                          <a:solidFill>
                            <a:srgbClr val="F2F2F2"/>
                          </a:solidFill>
                          <a:effectLst/>
                        </a:rPr>
                        <a:t>cofrestru</a:t>
                      </a:r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/ Total registered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6,756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100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6,605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100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6,702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100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6,785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100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i="0" u="none" strike="noStrike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6,702</a:t>
                      </a:r>
                    </a:p>
                  </a:txBody>
                  <a:tcPr marL="7276" marR="7276" marT="7276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100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6" marR="7276" marT="7276" marB="0" anchor="ctr">
                    <a:solidFill>
                      <a:srgbClr val="295D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872467"/>
                  </a:ext>
                </a:extLst>
              </a:tr>
            </a:tbl>
          </a:graphicData>
        </a:graphic>
      </p:graphicFrame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A047E64-E110-4068-A365-5757A8289F54}"/>
              </a:ext>
            </a:extLst>
          </p:cNvPr>
          <p:cNvSpPr txBox="1">
            <a:spLocks/>
          </p:cNvSpPr>
          <p:nvPr/>
        </p:nvSpPr>
        <p:spPr>
          <a:xfrm>
            <a:off x="0" y="-2125"/>
            <a:ext cx="4769665" cy="469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17A37"/>
                </a:solidFill>
                <a:latin typeface="+mn-lt"/>
                <a:ea typeface="+mn-ea"/>
                <a:cs typeface="Poppins SemiBold" panose="00000700000000000000" pitchFamily="50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400" dirty="0" err="1">
                <a:solidFill>
                  <a:srgbClr val="295D75"/>
                </a:solidFill>
              </a:rPr>
              <a:t>Dargadwedd</a:t>
            </a:r>
            <a:endParaRPr lang="en-GB" sz="3400" dirty="0">
              <a:solidFill>
                <a:srgbClr val="295D75"/>
              </a:solidFill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4DADB8E-0BF3-4BC7-B543-E4BF849EBFC0}"/>
              </a:ext>
            </a:extLst>
          </p:cNvPr>
          <p:cNvSpPr txBox="1">
            <a:spLocks/>
          </p:cNvSpPr>
          <p:nvPr/>
        </p:nvSpPr>
        <p:spPr>
          <a:xfrm>
            <a:off x="6085088" y="0"/>
            <a:ext cx="5049795" cy="469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17A37"/>
                </a:solidFill>
                <a:latin typeface="+mn-lt"/>
                <a:ea typeface="+mn-ea"/>
                <a:cs typeface="Poppins SemiBold" panose="00000700000000000000" pitchFamily="50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400" dirty="0">
                <a:solidFill>
                  <a:srgbClr val="295D75"/>
                </a:solidFill>
              </a:rPr>
              <a:t>Retention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D07891B-1962-4421-B140-6EF42121A7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3789"/>
              </p:ext>
            </p:extLst>
          </p:nvPr>
        </p:nvGraphicFramePr>
        <p:xfrm>
          <a:off x="3630303" y="3632398"/>
          <a:ext cx="8258524" cy="2872265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371300">
                  <a:extLst>
                    <a:ext uri="{9D8B030D-6E8A-4147-A177-3AD203B41FA5}">
                      <a16:colId xmlns:a16="http://schemas.microsoft.com/office/drawing/2014/main" val="1132274150"/>
                    </a:ext>
                  </a:extLst>
                </a:gridCol>
                <a:gridCol w="981204">
                  <a:extLst>
                    <a:ext uri="{9D8B030D-6E8A-4147-A177-3AD203B41FA5}">
                      <a16:colId xmlns:a16="http://schemas.microsoft.com/office/drawing/2014/main" val="1349519290"/>
                    </a:ext>
                  </a:extLst>
                </a:gridCol>
                <a:gridCol w="981204">
                  <a:extLst>
                    <a:ext uri="{9D8B030D-6E8A-4147-A177-3AD203B41FA5}">
                      <a16:colId xmlns:a16="http://schemas.microsoft.com/office/drawing/2014/main" val="3815520300"/>
                    </a:ext>
                  </a:extLst>
                </a:gridCol>
                <a:gridCol w="981204">
                  <a:extLst>
                    <a:ext uri="{9D8B030D-6E8A-4147-A177-3AD203B41FA5}">
                      <a16:colId xmlns:a16="http://schemas.microsoft.com/office/drawing/2014/main" val="3721947432"/>
                    </a:ext>
                  </a:extLst>
                </a:gridCol>
                <a:gridCol w="981204">
                  <a:extLst>
                    <a:ext uri="{9D8B030D-6E8A-4147-A177-3AD203B41FA5}">
                      <a16:colId xmlns:a16="http://schemas.microsoft.com/office/drawing/2014/main" val="254749234"/>
                    </a:ext>
                  </a:extLst>
                </a:gridCol>
                <a:gridCol w="981204">
                  <a:extLst>
                    <a:ext uri="{9D8B030D-6E8A-4147-A177-3AD203B41FA5}">
                      <a16:colId xmlns:a16="http://schemas.microsoft.com/office/drawing/2014/main" val="693762418"/>
                    </a:ext>
                  </a:extLst>
                </a:gridCol>
                <a:gridCol w="981204">
                  <a:extLst>
                    <a:ext uri="{9D8B030D-6E8A-4147-A177-3AD203B41FA5}">
                      <a16:colId xmlns:a16="http://schemas.microsoft.com/office/drawing/2014/main" val="542741174"/>
                    </a:ext>
                  </a:extLst>
                </a:gridCol>
              </a:tblGrid>
              <a:tr h="66836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strike="noStrike" kern="1200" dirty="0" err="1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Wedi</a:t>
                      </a:r>
                      <a:r>
                        <a:rPr lang="en-GB" sz="1400" b="1" u="none" strike="noStrike" kern="12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u="none" strike="noStrike" kern="1200" dirty="0" err="1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cofrestru</a:t>
                      </a:r>
                      <a:r>
                        <a:rPr lang="en-GB" sz="1400" b="1" u="none" strike="noStrike" kern="12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u="none" strike="noStrike" kern="1200" dirty="0" err="1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fel</a:t>
                      </a:r>
                      <a:r>
                        <a:rPr lang="en-GB" sz="1400" b="1" u="none" strike="noStrike" kern="12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u="none" strike="noStrike" kern="1200" dirty="0" err="1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athrawon</a:t>
                      </a:r>
                      <a:r>
                        <a:rPr lang="en-GB" sz="1400" b="1" u="none" strike="noStrike" kern="12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AB/ Registered as FE teacher</a:t>
                      </a:r>
                    </a:p>
                  </a:txBody>
                  <a:tcPr marL="9525" marR="9525" marT="9525" marB="0" anchor="ctr">
                    <a:solidFill>
                      <a:srgbClr val="295D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strike="noStrike" kern="1200" dirty="0" err="1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Wedi</a:t>
                      </a:r>
                      <a:r>
                        <a:rPr lang="en-GB" sz="1400" b="1" u="none" strike="noStrike" kern="12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u="none" strike="noStrike" kern="1200" dirty="0" err="1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cofrestru</a:t>
                      </a:r>
                      <a:r>
                        <a:rPr lang="en-GB" sz="1400" b="1" u="none" strike="noStrike" kern="12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u="none" strike="noStrike" kern="1200" dirty="0" err="1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1400" b="1" u="none" strike="noStrike" kern="12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u="none" strike="noStrike" kern="1200" dirty="0" err="1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categori</a:t>
                      </a:r>
                      <a:r>
                        <a:rPr lang="en-GB" sz="1400" b="1" u="none" strike="noStrike" kern="12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u="none" strike="noStrike" kern="1200" dirty="0" err="1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arall</a:t>
                      </a:r>
                      <a:r>
                        <a:rPr lang="en-GB" sz="1400" b="1" u="none" strike="noStrike" kern="12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Registered in another category</a:t>
                      </a:r>
                    </a:p>
                  </a:txBody>
                  <a:tcPr marL="9525" marR="9525" marT="9525" marB="0" anchor="ctr">
                    <a:solidFill>
                      <a:srgbClr val="295D7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17A3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strike="noStrike" kern="1200" dirty="0" err="1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Heb</a:t>
                      </a:r>
                      <a:r>
                        <a:rPr lang="en-GB" sz="1400" b="1" u="none" strike="noStrike" kern="12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u="none" strike="noStrike" kern="1200" dirty="0" err="1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gofrestru</a:t>
                      </a:r>
                      <a:r>
                        <a:rPr lang="en-GB" sz="1400" b="1" u="none" strike="noStrike" kern="12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/Not registered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95D7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17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185242"/>
                  </a:ext>
                </a:extLst>
              </a:tr>
              <a:tr h="44884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u="none" strike="noStrike" dirty="0" err="1">
                          <a:solidFill>
                            <a:srgbClr val="F2F2F2"/>
                          </a:solidFill>
                          <a:effectLst/>
                        </a:rPr>
                        <a:t>Nifer</a:t>
                      </a:r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/ Number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%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u="none" strike="noStrike" dirty="0" err="1">
                          <a:solidFill>
                            <a:srgbClr val="F2F2F2"/>
                          </a:solidFill>
                          <a:effectLst/>
                        </a:rPr>
                        <a:t>Nifer</a:t>
                      </a:r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/ Number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%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u="none" strike="noStrike" dirty="0" err="1">
                          <a:solidFill>
                            <a:srgbClr val="F2F2F2"/>
                          </a:solidFill>
                          <a:effectLst/>
                        </a:rPr>
                        <a:t>Nifer</a:t>
                      </a:r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/ Number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%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95D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965287"/>
                  </a:ext>
                </a:extLst>
              </a:tr>
              <a:tr h="448841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Siaradwyr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Cymraeg / Welsh speakers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76115924"/>
                  </a:ext>
                </a:extLst>
              </a:tr>
              <a:tr h="448841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Siaradwyr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di-Cymraeg / Non-Welsh speakers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2,298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57.3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72.4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1,486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63.5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3996527"/>
                  </a:ext>
                </a:extLst>
              </a:tr>
              <a:tr h="40854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Anhysbus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/ Unknown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1,096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21.5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29672568"/>
                  </a:ext>
                </a:extLst>
              </a:tr>
              <a:tr h="44884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strike="noStrike" dirty="0" err="1">
                          <a:solidFill>
                            <a:srgbClr val="F2F2F2"/>
                          </a:solidFill>
                          <a:effectLst/>
                        </a:rPr>
                        <a:t>Cyfanswm</a:t>
                      </a:r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 / Total 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4,008</a:t>
                      </a:r>
                    </a:p>
                  </a:txBody>
                  <a:tcPr marL="6350" marR="6350" marT="6350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6350" marR="6350" marT="6350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348</a:t>
                      </a:r>
                    </a:p>
                  </a:txBody>
                  <a:tcPr marL="6350" marR="6350" marT="6350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6350" marR="6350" marT="6350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2,339</a:t>
                      </a:r>
                    </a:p>
                  </a:txBody>
                  <a:tcPr marL="6350" marR="6350" marT="6350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6350" marR="6350" marT="6350" marB="0" anchor="ctr">
                    <a:solidFill>
                      <a:srgbClr val="295D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71222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74EA1C7-B43D-456E-BDF7-C5E27C4D8CE1}"/>
              </a:ext>
            </a:extLst>
          </p:cNvPr>
          <p:cNvSpPr txBox="1"/>
          <p:nvPr/>
        </p:nvSpPr>
        <p:spPr>
          <a:xfrm>
            <a:off x="100084" y="3225602"/>
            <a:ext cx="1165111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Ar</a:t>
            </a:r>
            <a:r>
              <a:rPr lang="en-GB" sz="1400" dirty="0"/>
              <a:t> 1 Mawrth 2019, </a:t>
            </a:r>
            <a:r>
              <a:rPr lang="en-GB" sz="1400" dirty="0" err="1"/>
              <a:t>roedd</a:t>
            </a:r>
            <a:r>
              <a:rPr lang="en-GB" sz="1400" dirty="0"/>
              <a:t> 6,695 o </a:t>
            </a:r>
            <a:r>
              <a:rPr lang="en-GB" sz="1400" dirty="0" err="1"/>
              <a:t>athrawon</a:t>
            </a:r>
            <a:r>
              <a:rPr lang="en-GB" sz="1400" dirty="0"/>
              <a:t> AB </a:t>
            </a:r>
            <a:r>
              <a:rPr lang="en-GB" sz="1400" dirty="0" err="1"/>
              <a:t>wedi</a:t>
            </a:r>
            <a:r>
              <a:rPr lang="en-GB" sz="1400" dirty="0"/>
              <a:t> </a:t>
            </a:r>
            <a:r>
              <a:rPr lang="en-GB" sz="1400" dirty="0" err="1"/>
              <a:t>cofrestru</a:t>
            </a:r>
            <a:r>
              <a:rPr lang="en-GB" sz="1400" dirty="0"/>
              <a:t> </a:t>
            </a:r>
            <a:r>
              <a:rPr lang="en-GB" sz="1400" dirty="0" err="1"/>
              <a:t>hefo’r</a:t>
            </a:r>
            <a:r>
              <a:rPr lang="en-GB" sz="1400" dirty="0"/>
              <a:t> CGA / In March 2019, there were 6,695 FE teachers registered with the EWC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EB00DA0-8CC4-45BF-B435-33FABB044BF5}"/>
              </a:ext>
            </a:extLst>
          </p:cNvPr>
          <p:cNvSpPr txBox="1">
            <a:spLocks/>
          </p:cNvSpPr>
          <p:nvPr/>
        </p:nvSpPr>
        <p:spPr>
          <a:xfrm>
            <a:off x="144600" y="6554444"/>
            <a:ext cx="2160308" cy="317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17A37"/>
                </a:solidFill>
                <a:latin typeface="+mn-lt"/>
                <a:ea typeface="+mn-ea"/>
                <a:cs typeface="Poppins SemiBold" panose="00000700000000000000" pitchFamily="50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err="1">
                <a:solidFill>
                  <a:schemeClr val="bg1"/>
                </a:solidFill>
              </a:rPr>
              <a:t>Athrawon</a:t>
            </a:r>
            <a:r>
              <a:rPr lang="en-GB" sz="1200" dirty="0">
                <a:solidFill>
                  <a:schemeClr val="bg1"/>
                </a:solidFill>
              </a:rPr>
              <a:t> AB/FE Teachers 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3CE48AA-8A31-4AD9-A6B2-F6F4EAEF6A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86492"/>
              </p:ext>
            </p:extLst>
          </p:nvPr>
        </p:nvGraphicFramePr>
        <p:xfrm>
          <a:off x="100084" y="3622603"/>
          <a:ext cx="3376524" cy="2882061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847552">
                  <a:extLst>
                    <a:ext uri="{9D8B030D-6E8A-4147-A177-3AD203B41FA5}">
                      <a16:colId xmlns:a16="http://schemas.microsoft.com/office/drawing/2014/main" val="1132274150"/>
                    </a:ext>
                  </a:extLst>
                </a:gridCol>
                <a:gridCol w="764486">
                  <a:extLst>
                    <a:ext uri="{9D8B030D-6E8A-4147-A177-3AD203B41FA5}">
                      <a16:colId xmlns:a16="http://schemas.microsoft.com/office/drawing/2014/main" val="1349519290"/>
                    </a:ext>
                  </a:extLst>
                </a:gridCol>
                <a:gridCol w="764486">
                  <a:extLst>
                    <a:ext uri="{9D8B030D-6E8A-4147-A177-3AD203B41FA5}">
                      <a16:colId xmlns:a16="http://schemas.microsoft.com/office/drawing/2014/main" val="3815520300"/>
                    </a:ext>
                  </a:extLst>
                </a:gridCol>
              </a:tblGrid>
              <a:tr h="49122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strike="noStrike" kern="12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Mawrth / March 2024</a:t>
                      </a:r>
                    </a:p>
                  </a:txBody>
                  <a:tcPr marL="9525" marR="9525" marT="9525" marB="0" anchor="ctr">
                    <a:solidFill>
                      <a:srgbClr val="295D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185242"/>
                  </a:ext>
                </a:extLst>
              </a:tr>
              <a:tr h="49122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u="none" strike="noStrike" dirty="0" err="1">
                          <a:solidFill>
                            <a:srgbClr val="F2F2F2"/>
                          </a:solidFill>
                          <a:effectLst/>
                        </a:rPr>
                        <a:t>Nifer</a:t>
                      </a:r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/ Number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%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95D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965287"/>
                  </a:ext>
                </a:extLst>
              </a:tr>
              <a:tr h="48765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Wedi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Cofrestru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/ Registered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4,008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59.9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76115924"/>
                  </a:ext>
                </a:extLst>
              </a:tr>
              <a:tr h="72790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Cofrestru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mewn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categori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arall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/ Registered in another category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93620377"/>
                  </a:ext>
                </a:extLst>
              </a:tr>
              <a:tr h="24740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Heb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gofrestru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/ Not Registered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2,339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10757494"/>
                  </a:ext>
                </a:extLst>
              </a:tr>
              <a:tr h="25097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strike="noStrike" dirty="0" err="1">
                          <a:solidFill>
                            <a:srgbClr val="F2F2F2"/>
                          </a:solidFill>
                          <a:effectLst/>
                        </a:rPr>
                        <a:t>Cyfanswm</a:t>
                      </a:r>
                      <a:r>
                        <a:rPr lang="en-GB" sz="1400" b="1" u="none" strike="noStrike" dirty="0">
                          <a:solidFill>
                            <a:srgbClr val="F2F2F2"/>
                          </a:solidFill>
                          <a:effectLst/>
                        </a:rPr>
                        <a:t> / Total</a:t>
                      </a:r>
                      <a:endParaRPr lang="en-GB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6,695</a:t>
                      </a:r>
                    </a:p>
                  </a:txBody>
                  <a:tcPr marL="6350" marR="6350" marT="6350" marB="0" anchor="ctr">
                    <a:solidFill>
                      <a:srgbClr val="295D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350" marR="6350" marT="6350" marB="0" anchor="ctr">
                    <a:solidFill>
                      <a:srgbClr val="295D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712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0567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ew EWC Powerpoin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91891CF-2A4F-4508-9947-FD6C289760C4}" vid="{B0C80150-4938-4288-B445-D7CF540AD2A7}"/>
    </a:ext>
  </a:extLst>
</a:theme>
</file>

<file path=ppt/theme/theme3.xml><?xml version="1.0" encoding="utf-8"?>
<a:theme xmlns:a="http://schemas.openxmlformats.org/drawingml/2006/main" name="1_New EWC Powerpoin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WC corporate presentation template" id="{AB6FA7AA-CFBA-4E65-ADAA-815B54257D0C}" vid="{E117D739-8854-4F67-B73B-ACB9689A5960}"/>
    </a:ext>
  </a:extLst>
</a:theme>
</file>

<file path=ppt/theme/theme4.xml><?xml version="1.0" encoding="utf-8"?>
<a:theme xmlns:a="http://schemas.openxmlformats.org/drawingml/2006/main" name="2_New EWC Powerpoin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91891CF-2A4F-4508-9947-FD6C289760C4}" vid="{B0C80150-4938-4288-B445-D7CF540AD2A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WC Colours">
    <a:dk1>
      <a:srgbClr val="000000"/>
    </a:dk1>
    <a:lt1>
      <a:srgbClr val="FFFFFF"/>
    </a:lt1>
    <a:dk2>
      <a:srgbClr val="C21100"/>
    </a:dk2>
    <a:lt2>
      <a:srgbClr val="007534"/>
    </a:lt2>
    <a:accent1>
      <a:srgbClr val="295D75"/>
    </a:accent1>
    <a:accent2>
      <a:srgbClr val="750A00"/>
    </a:accent2>
    <a:accent3>
      <a:srgbClr val="A8117C"/>
    </a:accent3>
    <a:accent4>
      <a:srgbClr val="11A6A8"/>
    </a:accent4>
    <a:accent5>
      <a:srgbClr val="65C21F"/>
    </a:accent5>
    <a:accent6>
      <a:srgbClr val="00C257"/>
    </a:accent6>
    <a:hlink>
      <a:srgbClr val="000000"/>
    </a:hlink>
    <a:folHlink>
      <a:srgbClr val="FFFFFF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EWC Colours">
    <a:dk1>
      <a:srgbClr val="000000"/>
    </a:dk1>
    <a:lt1>
      <a:srgbClr val="FFFFFF"/>
    </a:lt1>
    <a:dk2>
      <a:srgbClr val="C21100"/>
    </a:dk2>
    <a:lt2>
      <a:srgbClr val="007534"/>
    </a:lt2>
    <a:accent1>
      <a:srgbClr val="295D75"/>
    </a:accent1>
    <a:accent2>
      <a:srgbClr val="750A00"/>
    </a:accent2>
    <a:accent3>
      <a:srgbClr val="A8117C"/>
    </a:accent3>
    <a:accent4>
      <a:srgbClr val="11A6A8"/>
    </a:accent4>
    <a:accent5>
      <a:srgbClr val="65C21F"/>
    </a:accent5>
    <a:accent6>
      <a:srgbClr val="00C257"/>
    </a:accent6>
    <a:hlink>
      <a:srgbClr val="000000"/>
    </a:hlink>
    <a:folHlink>
      <a:srgbClr val="FFFFFF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EWC Colours">
    <a:dk1>
      <a:srgbClr val="000000"/>
    </a:dk1>
    <a:lt1>
      <a:srgbClr val="FFFFFF"/>
    </a:lt1>
    <a:dk2>
      <a:srgbClr val="C21100"/>
    </a:dk2>
    <a:lt2>
      <a:srgbClr val="007534"/>
    </a:lt2>
    <a:accent1>
      <a:srgbClr val="295D75"/>
    </a:accent1>
    <a:accent2>
      <a:srgbClr val="750A00"/>
    </a:accent2>
    <a:accent3>
      <a:srgbClr val="A8117C"/>
    </a:accent3>
    <a:accent4>
      <a:srgbClr val="11A6A8"/>
    </a:accent4>
    <a:accent5>
      <a:srgbClr val="65C21F"/>
    </a:accent5>
    <a:accent6>
      <a:srgbClr val="00C257"/>
    </a:accent6>
    <a:hlink>
      <a:srgbClr val="000000"/>
    </a:hlink>
    <a:folHlink>
      <a:srgbClr val="FFFFFF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EWC Colours">
    <a:dk1>
      <a:srgbClr val="000000"/>
    </a:dk1>
    <a:lt1>
      <a:srgbClr val="FFFFFF"/>
    </a:lt1>
    <a:dk2>
      <a:srgbClr val="C21100"/>
    </a:dk2>
    <a:lt2>
      <a:srgbClr val="007534"/>
    </a:lt2>
    <a:accent1>
      <a:srgbClr val="295D75"/>
    </a:accent1>
    <a:accent2>
      <a:srgbClr val="750A00"/>
    </a:accent2>
    <a:accent3>
      <a:srgbClr val="A8117C"/>
    </a:accent3>
    <a:accent4>
      <a:srgbClr val="11A6A8"/>
    </a:accent4>
    <a:accent5>
      <a:srgbClr val="65C21F"/>
    </a:accent5>
    <a:accent6>
      <a:srgbClr val="00C257"/>
    </a:accent6>
    <a:hlink>
      <a:srgbClr val="000000"/>
    </a:hlink>
    <a:folHlink>
      <a:srgbClr val="FFFFFF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EWC Colours">
    <a:dk1>
      <a:srgbClr val="000000"/>
    </a:dk1>
    <a:lt1>
      <a:srgbClr val="FFFFFF"/>
    </a:lt1>
    <a:dk2>
      <a:srgbClr val="C21100"/>
    </a:dk2>
    <a:lt2>
      <a:srgbClr val="007534"/>
    </a:lt2>
    <a:accent1>
      <a:srgbClr val="295D75"/>
    </a:accent1>
    <a:accent2>
      <a:srgbClr val="750A00"/>
    </a:accent2>
    <a:accent3>
      <a:srgbClr val="A8117C"/>
    </a:accent3>
    <a:accent4>
      <a:srgbClr val="11A6A8"/>
    </a:accent4>
    <a:accent5>
      <a:srgbClr val="65C21F"/>
    </a:accent5>
    <a:accent6>
      <a:srgbClr val="00C257"/>
    </a:accent6>
    <a:hlink>
      <a:srgbClr val="000000"/>
    </a:hlink>
    <a:folHlink>
      <a:srgbClr val="FFFFFF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EWC Colours">
    <a:dk1>
      <a:srgbClr val="000000"/>
    </a:dk1>
    <a:lt1>
      <a:srgbClr val="FFFFFF"/>
    </a:lt1>
    <a:dk2>
      <a:srgbClr val="C21100"/>
    </a:dk2>
    <a:lt2>
      <a:srgbClr val="007534"/>
    </a:lt2>
    <a:accent1>
      <a:srgbClr val="295D75"/>
    </a:accent1>
    <a:accent2>
      <a:srgbClr val="750A00"/>
    </a:accent2>
    <a:accent3>
      <a:srgbClr val="A8117C"/>
    </a:accent3>
    <a:accent4>
      <a:srgbClr val="11A6A8"/>
    </a:accent4>
    <a:accent5>
      <a:srgbClr val="65C21F"/>
    </a:accent5>
    <a:accent6>
      <a:srgbClr val="00C257"/>
    </a:accent6>
    <a:hlink>
      <a:srgbClr val="000000"/>
    </a:hlink>
    <a:folHlink>
      <a:srgbClr val="FFFFFF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EWC Colours">
    <a:dk1>
      <a:srgbClr val="000000"/>
    </a:dk1>
    <a:lt1>
      <a:srgbClr val="FFFFFF"/>
    </a:lt1>
    <a:dk2>
      <a:srgbClr val="C21100"/>
    </a:dk2>
    <a:lt2>
      <a:srgbClr val="007534"/>
    </a:lt2>
    <a:accent1>
      <a:srgbClr val="295D75"/>
    </a:accent1>
    <a:accent2>
      <a:srgbClr val="750A00"/>
    </a:accent2>
    <a:accent3>
      <a:srgbClr val="A8117C"/>
    </a:accent3>
    <a:accent4>
      <a:srgbClr val="11A6A8"/>
    </a:accent4>
    <a:accent5>
      <a:srgbClr val="65C21F"/>
    </a:accent5>
    <a:accent6>
      <a:srgbClr val="00C257"/>
    </a:accent6>
    <a:hlink>
      <a:srgbClr val="000000"/>
    </a:hlink>
    <a:folHlink>
      <a:srgbClr val="FFFFFF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EWC Colours">
    <a:dk1>
      <a:srgbClr val="000000"/>
    </a:dk1>
    <a:lt1>
      <a:srgbClr val="FFFFFF"/>
    </a:lt1>
    <a:dk2>
      <a:srgbClr val="C21100"/>
    </a:dk2>
    <a:lt2>
      <a:srgbClr val="007534"/>
    </a:lt2>
    <a:accent1>
      <a:srgbClr val="295D75"/>
    </a:accent1>
    <a:accent2>
      <a:srgbClr val="750A00"/>
    </a:accent2>
    <a:accent3>
      <a:srgbClr val="A8117C"/>
    </a:accent3>
    <a:accent4>
      <a:srgbClr val="11A6A8"/>
    </a:accent4>
    <a:accent5>
      <a:srgbClr val="65C21F"/>
    </a:accent5>
    <a:accent6>
      <a:srgbClr val="00C257"/>
    </a:accent6>
    <a:hlink>
      <a:srgbClr val="000000"/>
    </a:hlink>
    <a:folHlink>
      <a:srgbClr val="FFFFFF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EWC Colours">
    <a:dk1>
      <a:srgbClr val="000000"/>
    </a:dk1>
    <a:lt1>
      <a:srgbClr val="FFFFFF"/>
    </a:lt1>
    <a:dk2>
      <a:srgbClr val="C21100"/>
    </a:dk2>
    <a:lt2>
      <a:srgbClr val="007534"/>
    </a:lt2>
    <a:accent1>
      <a:srgbClr val="295D75"/>
    </a:accent1>
    <a:accent2>
      <a:srgbClr val="750A00"/>
    </a:accent2>
    <a:accent3>
      <a:srgbClr val="A8117C"/>
    </a:accent3>
    <a:accent4>
      <a:srgbClr val="11A6A8"/>
    </a:accent4>
    <a:accent5>
      <a:srgbClr val="65C21F"/>
    </a:accent5>
    <a:accent6>
      <a:srgbClr val="00C257"/>
    </a:accent6>
    <a:hlink>
      <a:srgbClr val="000000"/>
    </a:hlink>
    <a:folHlink>
      <a:srgbClr val="FFFFFF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EWC Colours">
    <a:dk1>
      <a:srgbClr val="000000"/>
    </a:dk1>
    <a:lt1>
      <a:srgbClr val="FFFFFF"/>
    </a:lt1>
    <a:dk2>
      <a:srgbClr val="C21100"/>
    </a:dk2>
    <a:lt2>
      <a:srgbClr val="007534"/>
    </a:lt2>
    <a:accent1>
      <a:srgbClr val="295D75"/>
    </a:accent1>
    <a:accent2>
      <a:srgbClr val="750A00"/>
    </a:accent2>
    <a:accent3>
      <a:srgbClr val="A8117C"/>
    </a:accent3>
    <a:accent4>
      <a:srgbClr val="11A6A8"/>
    </a:accent4>
    <a:accent5>
      <a:srgbClr val="65C21F"/>
    </a:accent5>
    <a:accent6>
      <a:srgbClr val="00C257"/>
    </a:accent6>
    <a:hlink>
      <a:srgbClr val="000000"/>
    </a:hlink>
    <a:folHlink>
      <a:srgbClr val="FFFFFF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EWC Colours">
    <a:dk1>
      <a:srgbClr val="000000"/>
    </a:dk1>
    <a:lt1>
      <a:srgbClr val="FFFFFF"/>
    </a:lt1>
    <a:dk2>
      <a:srgbClr val="C21100"/>
    </a:dk2>
    <a:lt2>
      <a:srgbClr val="007534"/>
    </a:lt2>
    <a:accent1>
      <a:srgbClr val="295D75"/>
    </a:accent1>
    <a:accent2>
      <a:srgbClr val="750A00"/>
    </a:accent2>
    <a:accent3>
      <a:srgbClr val="A8117C"/>
    </a:accent3>
    <a:accent4>
      <a:srgbClr val="11A6A8"/>
    </a:accent4>
    <a:accent5>
      <a:srgbClr val="65C21F"/>
    </a:accent5>
    <a:accent6>
      <a:srgbClr val="00C257"/>
    </a:accent6>
    <a:hlink>
      <a:srgbClr val="000000"/>
    </a:hlink>
    <a:folHlink>
      <a:srgbClr val="FFFFFF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WC Colours">
    <a:dk1>
      <a:srgbClr val="000000"/>
    </a:dk1>
    <a:lt1>
      <a:srgbClr val="FFFFFF"/>
    </a:lt1>
    <a:dk2>
      <a:srgbClr val="C21100"/>
    </a:dk2>
    <a:lt2>
      <a:srgbClr val="007534"/>
    </a:lt2>
    <a:accent1>
      <a:srgbClr val="295D75"/>
    </a:accent1>
    <a:accent2>
      <a:srgbClr val="750A00"/>
    </a:accent2>
    <a:accent3>
      <a:srgbClr val="A8117C"/>
    </a:accent3>
    <a:accent4>
      <a:srgbClr val="11A6A8"/>
    </a:accent4>
    <a:accent5>
      <a:srgbClr val="65C21F"/>
    </a:accent5>
    <a:accent6>
      <a:srgbClr val="00C257"/>
    </a:accent6>
    <a:hlink>
      <a:srgbClr val="000000"/>
    </a:hlink>
    <a:folHlink>
      <a:srgbClr val="FFFFFF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EWC Colours">
    <a:dk1>
      <a:srgbClr val="000000"/>
    </a:dk1>
    <a:lt1>
      <a:srgbClr val="FFFFFF"/>
    </a:lt1>
    <a:dk2>
      <a:srgbClr val="C21100"/>
    </a:dk2>
    <a:lt2>
      <a:srgbClr val="007534"/>
    </a:lt2>
    <a:accent1>
      <a:srgbClr val="295D75"/>
    </a:accent1>
    <a:accent2>
      <a:srgbClr val="750A00"/>
    </a:accent2>
    <a:accent3>
      <a:srgbClr val="A8117C"/>
    </a:accent3>
    <a:accent4>
      <a:srgbClr val="11A6A8"/>
    </a:accent4>
    <a:accent5>
      <a:srgbClr val="65C21F"/>
    </a:accent5>
    <a:accent6>
      <a:srgbClr val="00C257"/>
    </a:accent6>
    <a:hlink>
      <a:srgbClr val="000000"/>
    </a:hlink>
    <a:folHlink>
      <a:srgbClr val="FFFFFF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EWC Colours">
    <a:dk1>
      <a:srgbClr val="000000"/>
    </a:dk1>
    <a:lt1>
      <a:srgbClr val="FFFFFF"/>
    </a:lt1>
    <a:dk2>
      <a:srgbClr val="C21100"/>
    </a:dk2>
    <a:lt2>
      <a:srgbClr val="007534"/>
    </a:lt2>
    <a:accent1>
      <a:srgbClr val="295D75"/>
    </a:accent1>
    <a:accent2>
      <a:srgbClr val="750A00"/>
    </a:accent2>
    <a:accent3>
      <a:srgbClr val="A8117C"/>
    </a:accent3>
    <a:accent4>
      <a:srgbClr val="11A6A8"/>
    </a:accent4>
    <a:accent5>
      <a:srgbClr val="65C21F"/>
    </a:accent5>
    <a:accent6>
      <a:srgbClr val="00C257"/>
    </a:accent6>
    <a:hlink>
      <a:srgbClr val="000000"/>
    </a:hlink>
    <a:folHlink>
      <a:srgbClr val="FFFFFF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EWC Colours">
    <a:dk1>
      <a:srgbClr val="000000"/>
    </a:dk1>
    <a:lt1>
      <a:srgbClr val="FFFFFF"/>
    </a:lt1>
    <a:dk2>
      <a:srgbClr val="C21100"/>
    </a:dk2>
    <a:lt2>
      <a:srgbClr val="007534"/>
    </a:lt2>
    <a:accent1>
      <a:srgbClr val="295D75"/>
    </a:accent1>
    <a:accent2>
      <a:srgbClr val="750A00"/>
    </a:accent2>
    <a:accent3>
      <a:srgbClr val="A8117C"/>
    </a:accent3>
    <a:accent4>
      <a:srgbClr val="11A6A8"/>
    </a:accent4>
    <a:accent5>
      <a:srgbClr val="65C21F"/>
    </a:accent5>
    <a:accent6>
      <a:srgbClr val="00C257"/>
    </a:accent6>
    <a:hlink>
      <a:srgbClr val="000000"/>
    </a:hlink>
    <a:folHlink>
      <a:srgbClr val="FFFFFF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EWC Colours">
    <a:dk1>
      <a:srgbClr val="000000"/>
    </a:dk1>
    <a:lt1>
      <a:srgbClr val="FFFFFF"/>
    </a:lt1>
    <a:dk2>
      <a:srgbClr val="C21100"/>
    </a:dk2>
    <a:lt2>
      <a:srgbClr val="007534"/>
    </a:lt2>
    <a:accent1>
      <a:srgbClr val="295D75"/>
    </a:accent1>
    <a:accent2>
      <a:srgbClr val="750A00"/>
    </a:accent2>
    <a:accent3>
      <a:srgbClr val="A8117C"/>
    </a:accent3>
    <a:accent4>
      <a:srgbClr val="11A6A8"/>
    </a:accent4>
    <a:accent5>
      <a:srgbClr val="65C21F"/>
    </a:accent5>
    <a:accent6>
      <a:srgbClr val="00C257"/>
    </a:accent6>
    <a:hlink>
      <a:srgbClr val="000000"/>
    </a:hlink>
    <a:folHlink>
      <a:srgbClr val="FFFFFF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EWC Colours">
    <a:dk1>
      <a:srgbClr val="000000"/>
    </a:dk1>
    <a:lt1>
      <a:srgbClr val="FFFFFF"/>
    </a:lt1>
    <a:dk2>
      <a:srgbClr val="C21100"/>
    </a:dk2>
    <a:lt2>
      <a:srgbClr val="007534"/>
    </a:lt2>
    <a:accent1>
      <a:srgbClr val="295D75"/>
    </a:accent1>
    <a:accent2>
      <a:srgbClr val="750A00"/>
    </a:accent2>
    <a:accent3>
      <a:srgbClr val="A8117C"/>
    </a:accent3>
    <a:accent4>
      <a:srgbClr val="11A6A8"/>
    </a:accent4>
    <a:accent5>
      <a:srgbClr val="65C21F"/>
    </a:accent5>
    <a:accent6>
      <a:srgbClr val="00C257"/>
    </a:accent6>
    <a:hlink>
      <a:srgbClr val="000000"/>
    </a:hlink>
    <a:folHlink>
      <a:srgbClr val="FFFFFF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EWC Colours">
    <a:dk1>
      <a:srgbClr val="000000"/>
    </a:dk1>
    <a:lt1>
      <a:srgbClr val="FFFFFF"/>
    </a:lt1>
    <a:dk2>
      <a:srgbClr val="C21100"/>
    </a:dk2>
    <a:lt2>
      <a:srgbClr val="007534"/>
    </a:lt2>
    <a:accent1>
      <a:srgbClr val="295D75"/>
    </a:accent1>
    <a:accent2>
      <a:srgbClr val="750A00"/>
    </a:accent2>
    <a:accent3>
      <a:srgbClr val="A8117C"/>
    </a:accent3>
    <a:accent4>
      <a:srgbClr val="11A6A8"/>
    </a:accent4>
    <a:accent5>
      <a:srgbClr val="65C21F"/>
    </a:accent5>
    <a:accent6>
      <a:srgbClr val="00C257"/>
    </a:accent6>
    <a:hlink>
      <a:srgbClr val="000000"/>
    </a:hlink>
    <a:folHlink>
      <a:srgbClr val="FFFFFF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EWC Colours">
    <a:dk1>
      <a:srgbClr val="000000"/>
    </a:dk1>
    <a:lt1>
      <a:srgbClr val="FFFFFF"/>
    </a:lt1>
    <a:dk2>
      <a:srgbClr val="C21100"/>
    </a:dk2>
    <a:lt2>
      <a:srgbClr val="007534"/>
    </a:lt2>
    <a:accent1>
      <a:srgbClr val="295D75"/>
    </a:accent1>
    <a:accent2>
      <a:srgbClr val="750A00"/>
    </a:accent2>
    <a:accent3>
      <a:srgbClr val="A8117C"/>
    </a:accent3>
    <a:accent4>
      <a:srgbClr val="11A6A8"/>
    </a:accent4>
    <a:accent5>
      <a:srgbClr val="65C21F"/>
    </a:accent5>
    <a:accent6>
      <a:srgbClr val="00C257"/>
    </a:accent6>
    <a:hlink>
      <a:srgbClr val="000000"/>
    </a:hlink>
    <a:folHlink>
      <a:srgbClr val="FFFFFF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.xml><?xml version="1.0" encoding="utf-8"?>
<a:themeOverride xmlns:a="http://schemas.openxmlformats.org/drawingml/2006/main">
  <a:clrScheme name="EWC Colours">
    <a:dk1>
      <a:srgbClr val="000000"/>
    </a:dk1>
    <a:lt1>
      <a:srgbClr val="FFFFFF"/>
    </a:lt1>
    <a:dk2>
      <a:srgbClr val="C21100"/>
    </a:dk2>
    <a:lt2>
      <a:srgbClr val="007534"/>
    </a:lt2>
    <a:accent1>
      <a:srgbClr val="295D75"/>
    </a:accent1>
    <a:accent2>
      <a:srgbClr val="750A00"/>
    </a:accent2>
    <a:accent3>
      <a:srgbClr val="A8117C"/>
    </a:accent3>
    <a:accent4>
      <a:srgbClr val="11A6A8"/>
    </a:accent4>
    <a:accent5>
      <a:srgbClr val="65C21F"/>
    </a:accent5>
    <a:accent6>
      <a:srgbClr val="00C257"/>
    </a:accent6>
    <a:hlink>
      <a:srgbClr val="000000"/>
    </a:hlink>
    <a:folHlink>
      <a:srgbClr val="FFFFFF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8.xml><?xml version="1.0" encoding="utf-8"?>
<a:themeOverride xmlns:a="http://schemas.openxmlformats.org/drawingml/2006/main">
  <a:clrScheme name="EWC Colours">
    <a:dk1>
      <a:srgbClr val="000000"/>
    </a:dk1>
    <a:lt1>
      <a:srgbClr val="FFFFFF"/>
    </a:lt1>
    <a:dk2>
      <a:srgbClr val="C21100"/>
    </a:dk2>
    <a:lt2>
      <a:srgbClr val="007534"/>
    </a:lt2>
    <a:accent1>
      <a:srgbClr val="295D75"/>
    </a:accent1>
    <a:accent2>
      <a:srgbClr val="750A00"/>
    </a:accent2>
    <a:accent3>
      <a:srgbClr val="A8117C"/>
    </a:accent3>
    <a:accent4>
      <a:srgbClr val="11A6A8"/>
    </a:accent4>
    <a:accent5>
      <a:srgbClr val="65C21F"/>
    </a:accent5>
    <a:accent6>
      <a:srgbClr val="00C257"/>
    </a:accent6>
    <a:hlink>
      <a:srgbClr val="000000"/>
    </a:hlink>
    <a:folHlink>
      <a:srgbClr val="FFFFFF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9.xml><?xml version="1.0" encoding="utf-8"?>
<a:themeOverride xmlns:a="http://schemas.openxmlformats.org/drawingml/2006/main">
  <a:clrScheme name="EWC Colours">
    <a:dk1>
      <a:srgbClr val="000000"/>
    </a:dk1>
    <a:lt1>
      <a:srgbClr val="FFFFFF"/>
    </a:lt1>
    <a:dk2>
      <a:srgbClr val="C21100"/>
    </a:dk2>
    <a:lt2>
      <a:srgbClr val="007534"/>
    </a:lt2>
    <a:accent1>
      <a:srgbClr val="295D75"/>
    </a:accent1>
    <a:accent2>
      <a:srgbClr val="750A00"/>
    </a:accent2>
    <a:accent3>
      <a:srgbClr val="A8117C"/>
    </a:accent3>
    <a:accent4>
      <a:srgbClr val="11A6A8"/>
    </a:accent4>
    <a:accent5>
      <a:srgbClr val="65C21F"/>
    </a:accent5>
    <a:accent6>
      <a:srgbClr val="00C257"/>
    </a:accent6>
    <a:hlink>
      <a:srgbClr val="000000"/>
    </a:hlink>
    <a:folHlink>
      <a:srgbClr val="FFFFFF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EWC Colours">
    <a:dk1>
      <a:srgbClr val="000000"/>
    </a:dk1>
    <a:lt1>
      <a:srgbClr val="FFFFFF"/>
    </a:lt1>
    <a:dk2>
      <a:srgbClr val="C21100"/>
    </a:dk2>
    <a:lt2>
      <a:srgbClr val="007534"/>
    </a:lt2>
    <a:accent1>
      <a:srgbClr val="295D75"/>
    </a:accent1>
    <a:accent2>
      <a:srgbClr val="750A00"/>
    </a:accent2>
    <a:accent3>
      <a:srgbClr val="A8117C"/>
    </a:accent3>
    <a:accent4>
      <a:srgbClr val="11A6A8"/>
    </a:accent4>
    <a:accent5>
      <a:srgbClr val="65C21F"/>
    </a:accent5>
    <a:accent6>
      <a:srgbClr val="00C257"/>
    </a:accent6>
    <a:hlink>
      <a:srgbClr val="000000"/>
    </a:hlink>
    <a:folHlink>
      <a:srgbClr val="FFFFFF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0.xml><?xml version="1.0" encoding="utf-8"?>
<a:themeOverride xmlns:a="http://schemas.openxmlformats.org/drawingml/2006/main">
  <a:clrScheme name="EWC Colours">
    <a:dk1>
      <a:srgbClr val="000000"/>
    </a:dk1>
    <a:lt1>
      <a:srgbClr val="FFFFFF"/>
    </a:lt1>
    <a:dk2>
      <a:srgbClr val="C21100"/>
    </a:dk2>
    <a:lt2>
      <a:srgbClr val="007534"/>
    </a:lt2>
    <a:accent1>
      <a:srgbClr val="295D75"/>
    </a:accent1>
    <a:accent2>
      <a:srgbClr val="750A00"/>
    </a:accent2>
    <a:accent3>
      <a:srgbClr val="A8117C"/>
    </a:accent3>
    <a:accent4>
      <a:srgbClr val="11A6A8"/>
    </a:accent4>
    <a:accent5>
      <a:srgbClr val="65C21F"/>
    </a:accent5>
    <a:accent6>
      <a:srgbClr val="00C257"/>
    </a:accent6>
    <a:hlink>
      <a:srgbClr val="000000"/>
    </a:hlink>
    <a:folHlink>
      <a:srgbClr val="FFFFFF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1.xml><?xml version="1.0" encoding="utf-8"?>
<a:themeOverride xmlns:a="http://schemas.openxmlformats.org/drawingml/2006/main">
  <a:clrScheme name="EWC Colours">
    <a:dk1>
      <a:srgbClr val="000000"/>
    </a:dk1>
    <a:lt1>
      <a:srgbClr val="FFFFFF"/>
    </a:lt1>
    <a:dk2>
      <a:srgbClr val="C21100"/>
    </a:dk2>
    <a:lt2>
      <a:srgbClr val="007534"/>
    </a:lt2>
    <a:accent1>
      <a:srgbClr val="295D75"/>
    </a:accent1>
    <a:accent2>
      <a:srgbClr val="750A00"/>
    </a:accent2>
    <a:accent3>
      <a:srgbClr val="A8117C"/>
    </a:accent3>
    <a:accent4>
      <a:srgbClr val="11A6A8"/>
    </a:accent4>
    <a:accent5>
      <a:srgbClr val="65C21F"/>
    </a:accent5>
    <a:accent6>
      <a:srgbClr val="00C257"/>
    </a:accent6>
    <a:hlink>
      <a:srgbClr val="000000"/>
    </a:hlink>
    <a:folHlink>
      <a:srgbClr val="FFFFFF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EWC Colours">
    <a:dk1>
      <a:srgbClr val="000000"/>
    </a:dk1>
    <a:lt1>
      <a:srgbClr val="FFFFFF"/>
    </a:lt1>
    <a:dk2>
      <a:srgbClr val="C21100"/>
    </a:dk2>
    <a:lt2>
      <a:srgbClr val="007534"/>
    </a:lt2>
    <a:accent1>
      <a:srgbClr val="295D75"/>
    </a:accent1>
    <a:accent2>
      <a:srgbClr val="750A00"/>
    </a:accent2>
    <a:accent3>
      <a:srgbClr val="A8117C"/>
    </a:accent3>
    <a:accent4>
      <a:srgbClr val="11A6A8"/>
    </a:accent4>
    <a:accent5>
      <a:srgbClr val="65C21F"/>
    </a:accent5>
    <a:accent6>
      <a:srgbClr val="00C257"/>
    </a:accent6>
    <a:hlink>
      <a:srgbClr val="000000"/>
    </a:hlink>
    <a:folHlink>
      <a:srgbClr val="FFFFFF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EWC Colours">
    <a:dk1>
      <a:srgbClr val="000000"/>
    </a:dk1>
    <a:lt1>
      <a:srgbClr val="FFFFFF"/>
    </a:lt1>
    <a:dk2>
      <a:srgbClr val="C21100"/>
    </a:dk2>
    <a:lt2>
      <a:srgbClr val="007534"/>
    </a:lt2>
    <a:accent1>
      <a:srgbClr val="295D75"/>
    </a:accent1>
    <a:accent2>
      <a:srgbClr val="750A00"/>
    </a:accent2>
    <a:accent3>
      <a:srgbClr val="A8117C"/>
    </a:accent3>
    <a:accent4>
      <a:srgbClr val="11A6A8"/>
    </a:accent4>
    <a:accent5>
      <a:srgbClr val="65C21F"/>
    </a:accent5>
    <a:accent6>
      <a:srgbClr val="00C257"/>
    </a:accent6>
    <a:hlink>
      <a:srgbClr val="000000"/>
    </a:hlink>
    <a:folHlink>
      <a:srgbClr val="FFFFFF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EWC Colours">
    <a:dk1>
      <a:srgbClr val="000000"/>
    </a:dk1>
    <a:lt1>
      <a:srgbClr val="FFFFFF"/>
    </a:lt1>
    <a:dk2>
      <a:srgbClr val="C21100"/>
    </a:dk2>
    <a:lt2>
      <a:srgbClr val="007534"/>
    </a:lt2>
    <a:accent1>
      <a:srgbClr val="295D75"/>
    </a:accent1>
    <a:accent2>
      <a:srgbClr val="750A00"/>
    </a:accent2>
    <a:accent3>
      <a:srgbClr val="A8117C"/>
    </a:accent3>
    <a:accent4>
      <a:srgbClr val="11A6A8"/>
    </a:accent4>
    <a:accent5>
      <a:srgbClr val="65C21F"/>
    </a:accent5>
    <a:accent6>
      <a:srgbClr val="00C257"/>
    </a:accent6>
    <a:hlink>
      <a:srgbClr val="000000"/>
    </a:hlink>
    <a:folHlink>
      <a:srgbClr val="FFFFFF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EWC Colours">
    <a:dk1>
      <a:srgbClr val="000000"/>
    </a:dk1>
    <a:lt1>
      <a:srgbClr val="FFFFFF"/>
    </a:lt1>
    <a:dk2>
      <a:srgbClr val="C21100"/>
    </a:dk2>
    <a:lt2>
      <a:srgbClr val="007534"/>
    </a:lt2>
    <a:accent1>
      <a:srgbClr val="295D75"/>
    </a:accent1>
    <a:accent2>
      <a:srgbClr val="750A00"/>
    </a:accent2>
    <a:accent3>
      <a:srgbClr val="A8117C"/>
    </a:accent3>
    <a:accent4>
      <a:srgbClr val="11A6A8"/>
    </a:accent4>
    <a:accent5>
      <a:srgbClr val="65C21F"/>
    </a:accent5>
    <a:accent6>
      <a:srgbClr val="00C257"/>
    </a:accent6>
    <a:hlink>
      <a:srgbClr val="000000"/>
    </a:hlink>
    <a:folHlink>
      <a:srgbClr val="FFFFFF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EWC Colours">
    <a:dk1>
      <a:srgbClr val="000000"/>
    </a:dk1>
    <a:lt1>
      <a:srgbClr val="FFFFFF"/>
    </a:lt1>
    <a:dk2>
      <a:srgbClr val="C21100"/>
    </a:dk2>
    <a:lt2>
      <a:srgbClr val="007534"/>
    </a:lt2>
    <a:accent1>
      <a:srgbClr val="295D75"/>
    </a:accent1>
    <a:accent2>
      <a:srgbClr val="750A00"/>
    </a:accent2>
    <a:accent3>
      <a:srgbClr val="A8117C"/>
    </a:accent3>
    <a:accent4>
      <a:srgbClr val="11A6A8"/>
    </a:accent4>
    <a:accent5>
      <a:srgbClr val="65C21F"/>
    </a:accent5>
    <a:accent6>
      <a:srgbClr val="00C257"/>
    </a:accent6>
    <a:hlink>
      <a:srgbClr val="000000"/>
    </a:hlink>
    <a:folHlink>
      <a:srgbClr val="FFFFFF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EWC Colours">
    <a:dk1>
      <a:srgbClr val="000000"/>
    </a:dk1>
    <a:lt1>
      <a:srgbClr val="FFFFFF"/>
    </a:lt1>
    <a:dk2>
      <a:srgbClr val="C21100"/>
    </a:dk2>
    <a:lt2>
      <a:srgbClr val="007534"/>
    </a:lt2>
    <a:accent1>
      <a:srgbClr val="295D75"/>
    </a:accent1>
    <a:accent2>
      <a:srgbClr val="750A00"/>
    </a:accent2>
    <a:accent3>
      <a:srgbClr val="A8117C"/>
    </a:accent3>
    <a:accent4>
      <a:srgbClr val="11A6A8"/>
    </a:accent4>
    <a:accent5>
      <a:srgbClr val="65C21F"/>
    </a:accent5>
    <a:accent6>
      <a:srgbClr val="00C257"/>
    </a:accent6>
    <a:hlink>
      <a:srgbClr val="000000"/>
    </a:hlink>
    <a:folHlink>
      <a:srgbClr val="FFFFFF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614EDF9F6A814F97044BBFE96F8881" ma:contentTypeVersion="18" ma:contentTypeDescription="Create a new document." ma:contentTypeScope="" ma:versionID="1fb9f93b7ac7c71c767ce1b8511d3ab0">
  <xsd:schema xmlns:xsd="http://www.w3.org/2001/XMLSchema" xmlns:xs="http://www.w3.org/2001/XMLSchema" xmlns:p="http://schemas.microsoft.com/office/2006/metadata/properties" xmlns:ns2="169d34e0-e3c6-438c-afd4-cc9c21471bf0" xmlns:ns3="47ac188a-5786-4896-a779-c3ca6eeafed3" targetNamespace="http://schemas.microsoft.com/office/2006/metadata/properties" ma:root="true" ma:fieldsID="9bf3a972d544ad4866a2ccd5c9678524" ns2:_="" ns3:_="">
    <xsd:import namespace="169d34e0-e3c6-438c-afd4-cc9c21471bf0"/>
    <xsd:import namespace="47ac188a-5786-4896-a779-c3ca6eeafe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9d34e0-e3c6-438c-afd4-cc9c21471b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10e979b-aa80-451d-8e80-ebb5d990af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c188a-5786-4896-a779-c3ca6eeafed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c882f91-5389-4532-9e6e-eb7be547275d}" ma:internalName="TaxCatchAll" ma:showField="CatchAllData" ma:web="47ac188a-5786-4896-a779-c3ca6eeafe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69d34e0-e3c6-438c-afd4-cc9c21471bf0">
      <Terms xmlns="http://schemas.microsoft.com/office/infopath/2007/PartnerControls"/>
    </lcf76f155ced4ddcb4097134ff3c332f>
    <TaxCatchAll xmlns="47ac188a-5786-4896-a779-c3ca6eeafed3" xsi:nil="true"/>
  </documentManagement>
</p:properties>
</file>

<file path=customXml/itemProps1.xml><?xml version="1.0" encoding="utf-8"?>
<ds:datastoreItem xmlns:ds="http://schemas.openxmlformats.org/officeDocument/2006/customXml" ds:itemID="{1CF34491-6DA0-4C29-9291-577792D3D9F2}"/>
</file>

<file path=customXml/itemProps2.xml><?xml version="1.0" encoding="utf-8"?>
<ds:datastoreItem xmlns:ds="http://schemas.openxmlformats.org/officeDocument/2006/customXml" ds:itemID="{35F41D49-BE9A-46AB-B35F-66E64421B7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133866-84C5-4704-A80A-9342224F32AA}">
  <ds:schemaRefs>
    <ds:schemaRef ds:uri="90a37204-2a25-44cd-a25f-32bc15b9ed6a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f4a94fe2-40f4-40c0-96fb-e0d6ec2b6713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8401</TotalTime>
  <Words>3336</Words>
  <Application>Microsoft Office PowerPoint</Application>
  <PresentationFormat>Widescreen</PresentationFormat>
  <Paragraphs>1021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Calibri Light</vt:lpstr>
      <vt:lpstr>Poppins SemiBold</vt:lpstr>
      <vt:lpstr>Wingdings</vt:lpstr>
      <vt:lpstr>Office Theme</vt:lpstr>
      <vt:lpstr>New EWC Powerpoint theme</vt:lpstr>
      <vt:lpstr>1_New EWC Powerpoint theme</vt:lpstr>
      <vt:lpstr>2_New EWC Powerpoint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Lloyd Williams</dc:creator>
  <cp:lastModifiedBy>Nia Griffith</cp:lastModifiedBy>
  <cp:revision>506</cp:revision>
  <cp:lastPrinted>2025-02-17T10:32:34Z</cp:lastPrinted>
  <dcterms:created xsi:type="dcterms:W3CDTF">2022-01-04T10:28:53Z</dcterms:created>
  <dcterms:modified xsi:type="dcterms:W3CDTF">2025-02-20T21:44:51Z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0x010100A7614EDF9F6A814F97044BBFE96F8881</vt:lpwstr>
  </property>
</Properties>
</file>